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60" r:id="rId2"/>
    <p:sldId id="311" r:id="rId3"/>
    <p:sldId id="287" r:id="rId4"/>
    <p:sldId id="312" r:id="rId5"/>
    <p:sldId id="313" r:id="rId6"/>
    <p:sldId id="288" r:id="rId7"/>
    <p:sldId id="289" r:id="rId8"/>
    <p:sldId id="314" r:id="rId9"/>
    <p:sldId id="290" r:id="rId10"/>
    <p:sldId id="291" r:id="rId11"/>
    <p:sldId id="261" r:id="rId12"/>
    <p:sldId id="292" r:id="rId13"/>
    <p:sldId id="293" r:id="rId14"/>
    <p:sldId id="298" r:id="rId15"/>
    <p:sldId id="296" r:id="rId16"/>
    <p:sldId id="295" r:id="rId17"/>
    <p:sldId id="297" r:id="rId18"/>
    <p:sldId id="294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0" r:id="rId31"/>
  </p:sldIdLst>
  <p:sldSz cx="9144000" cy="6858000" type="screen4x3"/>
  <p:notesSz cx="6815138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67" autoAdjust="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0335" y="0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10D58B-E471-4449-A0CF-3A63A5BFE92A}" type="datetimeFigureOut">
              <a:rPr lang="en-NZ" smtClean="0"/>
              <a:pPr/>
              <a:t>19/08/2020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514" y="4722694"/>
            <a:ext cx="545211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0335" y="9443662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991E6-1910-4AA5-A6D1-C08FB99E75E2}" type="slidenum">
              <a:rPr lang="en-NZ" smtClean="0"/>
              <a:pPr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991E6-1910-4AA5-A6D1-C08FB99E75E2}" type="slidenum">
              <a:rPr lang="en-NZ" smtClean="0"/>
              <a:pPr/>
              <a:t>1</a:t>
            </a:fld>
            <a:endParaRPr lang="en-N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991E6-1910-4AA5-A6D1-C08FB99E75E2}" type="slidenum">
              <a:rPr lang="en-NZ" smtClean="0"/>
              <a:pPr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598624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991E6-1910-4AA5-A6D1-C08FB99E75E2}" type="slidenum">
              <a:rPr lang="en-NZ" smtClean="0"/>
              <a:pPr/>
              <a:t>11</a:t>
            </a:fld>
            <a:endParaRPr lang="en-N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991E6-1910-4AA5-A6D1-C08FB99E75E2}" type="slidenum">
              <a:rPr lang="en-NZ" smtClean="0"/>
              <a:pPr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312385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991E6-1910-4AA5-A6D1-C08FB99E75E2}" type="slidenum">
              <a:rPr lang="en-NZ" smtClean="0"/>
              <a:pPr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072897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991E6-1910-4AA5-A6D1-C08FB99E75E2}" type="slidenum">
              <a:rPr lang="en-NZ" smtClean="0"/>
              <a:pPr/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539325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991E6-1910-4AA5-A6D1-C08FB99E75E2}" type="slidenum">
              <a:rPr lang="en-NZ" smtClean="0"/>
              <a:pPr/>
              <a:t>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691725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991E6-1910-4AA5-A6D1-C08FB99E75E2}" type="slidenum">
              <a:rPr lang="en-NZ" smtClean="0"/>
              <a:pPr/>
              <a:t>16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607779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991E6-1910-4AA5-A6D1-C08FB99E75E2}" type="slidenum">
              <a:rPr lang="en-NZ" smtClean="0"/>
              <a:pPr/>
              <a:t>17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010832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991E6-1910-4AA5-A6D1-C08FB99E75E2}" type="slidenum">
              <a:rPr lang="en-NZ" smtClean="0"/>
              <a:pPr/>
              <a:t>18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213785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991E6-1910-4AA5-A6D1-C08FB99E75E2}" type="slidenum">
              <a:rPr lang="en-NZ" smtClean="0"/>
              <a:pPr/>
              <a:t>19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44455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991E6-1910-4AA5-A6D1-C08FB99E75E2}" type="slidenum">
              <a:rPr lang="en-NZ" smtClean="0"/>
              <a:pPr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579556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991E6-1910-4AA5-A6D1-C08FB99E75E2}" type="slidenum">
              <a:rPr lang="en-NZ" smtClean="0"/>
              <a:pPr/>
              <a:t>20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328454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991E6-1910-4AA5-A6D1-C08FB99E75E2}" type="slidenum">
              <a:rPr lang="en-NZ" smtClean="0"/>
              <a:pPr/>
              <a:t>21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540295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991E6-1910-4AA5-A6D1-C08FB99E75E2}" type="slidenum">
              <a:rPr lang="en-NZ" smtClean="0"/>
              <a:pPr/>
              <a:t>22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40441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991E6-1910-4AA5-A6D1-C08FB99E75E2}" type="slidenum">
              <a:rPr lang="en-NZ" smtClean="0"/>
              <a:pPr/>
              <a:t>23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678350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991E6-1910-4AA5-A6D1-C08FB99E75E2}" type="slidenum">
              <a:rPr lang="en-NZ" smtClean="0"/>
              <a:pPr/>
              <a:t>24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874449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991E6-1910-4AA5-A6D1-C08FB99E75E2}" type="slidenum">
              <a:rPr lang="en-NZ" smtClean="0"/>
              <a:pPr/>
              <a:t>25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063677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991E6-1910-4AA5-A6D1-C08FB99E75E2}" type="slidenum">
              <a:rPr lang="en-NZ" smtClean="0"/>
              <a:pPr/>
              <a:t>26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03026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991E6-1910-4AA5-A6D1-C08FB99E75E2}" type="slidenum">
              <a:rPr lang="en-NZ" smtClean="0"/>
              <a:pPr/>
              <a:t>27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976588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991E6-1910-4AA5-A6D1-C08FB99E75E2}" type="slidenum">
              <a:rPr lang="en-NZ" smtClean="0"/>
              <a:pPr/>
              <a:t>28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00864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991E6-1910-4AA5-A6D1-C08FB99E75E2}" type="slidenum">
              <a:rPr lang="en-NZ" smtClean="0"/>
              <a:pPr/>
              <a:t>29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86179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991E6-1910-4AA5-A6D1-C08FB99E75E2}" type="slidenum">
              <a:rPr lang="en-NZ" smtClean="0"/>
              <a:pPr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852643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991E6-1910-4AA5-A6D1-C08FB99E75E2}" type="slidenum">
              <a:rPr lang="en-NZ" smtClean="0"/>
              <a:pPr/>
              <a:t>30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58967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991E6-1910-4AA5-A6D1-C08FB99E75E2}" type="slidenum">
              <a:rPr lang="en-NZ" smtClean="0"/>
              <a:pPr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60783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991E6-1910-4AA5-A6D1-C08FB99E75E2}" type="slidenum">
              <a:rPr lang="en-NZ" smtClean="0"/>
              <a:pPr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9385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991E6-1910-4AA5-A6D1-C08FB99E75E2}" type="slidenum">
              <a:rPr lang="en-NZ" smtClean="0"/>
              <a:pPr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38700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991E6-1910-4AA5-A6D1-C08FB99E75E2}" type="slidenum">
              <a:rPr lang="en-NZ" smtClean="0"/>
              <a:pPr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7101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991E6-1910-4AA5-A6D1-C08FB99E75E2}" type="slidenum">
              <a:rPr lang="en-NZ" smtClean="0"/>
              <a:pPr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88862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991E6-1910-4AA5-A6D1-C08FB99E75E2}" type="slidenum">
              <a:rPr lang="en-NZ" smtClean="0"/>
              <a:pPr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82040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42906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2906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1C1C1C"/>
                </a:solidFill>
              </a:defRPr>
            </a:lvl1pPr>
          </a:lstStyle>
          <a:p>
            <a:fld id="{FA43AEA2-9EEE-43AA-9AF5-FB8FBF210BD2}" type="datetimeFigureOut">
              <a:rPr lang="en-NZ" smtClean="0"/>
              <a:pPr/>
              <a:t>19/08/2020</a:t>
            </a:fld>
            <a:endParaRPr lang="en-NZ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1C1C1C"/>
                </a:solidFill>
              </a:defRPr>
            </a:lvl1pPr>
          </a:lstStyle>
          <a:p>
            <a:endParaRPr lang="en-NZ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1C1C1C"/>
                </a:solidFill>
              </a:defRPr>
            </a:lvl1pPr>
          </a:lstStyle>
          <a:p>
            <a:fld id="{9E92BD78-4A40-4F24-949C-9CD79D3B8B83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FA43AEA2-9EEE-43AA-9AF5-FB8FBF210BD2}" type="datetimeFigureOut">
              <a:rPr lang="en-NZ" smtClean="0"/>
              <a:pPr/>
              <a:t>19/08/2020</a:t>
            </a:fld>
            <a:endParaRPr lang="en-N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N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9E92BD78-4A40-4F24-949C-9CD79D3B8B83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FA43AEA2-9EEE-43AA-9AF5-FB8FBF210BD2}" type="datetimeFigureOut">
              <a:rPr lang="en-NZ" smtClean="0"/>
              <a:pPr/>
              <a:t>19/08/2020</a:t>
            </a:fld>
            <a:endParaRPr lang="en-N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N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9E92BD78-4A40-4F24-949C-9CD79D3B8B83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FA43AEA2-9EEE-43AA-9AF5-FB8FBF210BD2}" type="datetimeFigureOut">
              <a:rPr lang="en-NZ" smtClean="0"/>
              <a:pPr/>
              <a:t>19/08/2020</a:t>
            </a:fld>
            <a:endParaRPr lang="en-NZ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NZ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9E92BD78-4A40-4F24-949C-9CD79D3B8B83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FA43AEA2-9EEE-43AA-9AF5-FB8FBF210BD2}" type="datetimeFigureOut">
              <a:rPr lang="en-NZ" smtClean="0"/>
              <a:pPr/>
              <a:t>19/08/2020</a:t>
            </a:fld>
            <a:endParaRPr lang="en-N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N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9E92BD78-4A40-4F24-949C-9CD79D3B8B83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FA43AEA2-9EEE-43AA-9AF5-FB8FBF210BD2}" type="datetimeFigureOut">
              <a:rPr lang="en-NZ" smtClean="0"/>
              <a:pPr/>
              <a:t>19/08/2020</a:t>
            </a:fld>
            <a:endParaRPr lang="en-NZ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NZ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9E92BD78-4A40-4F24-949C-9CD79D3B8B83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50938" y="214313"/>
            <a:ext cx="7804150" cy="591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FA43AEA2-9EEE-43AA-9AF5-FB8FBF210BD2}" type="datetimeFigureOut">
              <a:rPr lang="en-NZ" smtClean="0"/>
              <a:pPr/>
              <a:t>19/08/2020</a:t>
            </a:fld>
            <a:endParaRPr lang="en-NZ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NZ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9E92BD78-4A40-4F24-949C-9CD79D3B8B83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fld id="{FA43AEA2-9EEE-43AA-9AF5-FB8FBF210BD2}" type="datetimeFigureOut">
              <a:rPr lang="en-NZ" smtClean="0"/>
              <a:pPr/>
              <a:t>19/08/2020</a:t>
            </a:fld>
            <a:endParaRPr lang="en-NZ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endParaRPr lang="en-N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fld id="{9E92BD78-4A40-4F24-949C-9CD79D3B8B83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FA43AEA2-9EEE-43AA-9AF5-FB8FBF210BD2}" type="datetimeFigureOut">
              <a:rPr lang="en-NZ" smtClean="0"/>
              <a:pPr/>
              <a:t>19/08/2020</a:t>
            </a:fld>
            <a:endParaRPr lang="en-N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N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9E92BD78-4A40-4F24-949C-9CD79D3B8B83}" type="slidenum">
              <a:rPr lang="en-NZ" smtClean="0"/>
              <a:pPr/>
              <a:t>‹#›</a:t>
            </a:fld>
            <a:endParaRPr lang="en-NZ"/>
          </a:p>
        </p:txBody>
      </p:sp>
      <p:pic>
        <p:nvPicPr>
          <p:cNvPr id="7" name="Picture 6" descr="NZ CO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164288" y="1"/>
            <a:ext cx="1979712" cy="7023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FA43AEA2-9EEE-43AA-9AF5-FB8FBF210BD2}" type="datetimeFigureOut">
              <a:rPr lang="en-NZ" smtClean="0"/>
              <a:pPr/>
              <a:t>19/08/2020</a:t>
            </a:fld>
            <a:endParaRPr lang="en-N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N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9E92BD78-4A40-4F24-949C-9CD79D3B8B83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FA43AEA2-9EEE-43AA-9AF5-FB8FBF210BD2}" type="datetimeFigureOut">
              <a:rPr lang="en-NZ" smtClean="0"/>
              <a:pPr/>
              <a:t>19/08/2020</a:t>
            </a:fld>
            <a:endParaRPr lang="en-N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N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9E92BD78-4A40-4F24-949C-9CD79D3B8B83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FA43AEA2-9EEE-43AA-9AF5-FB8FBF210BD2}" type="datetimeFigureOut">
              <a:rPr lang="en-NZ" smtClean="0"/>
              <a:pPr/>
              <a:t>19/08/2020</a:t>
            </a:fld>
            <a:endParaRPr lang="en-NZ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NZ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9E92BD78-4A40-4F24-949C-9CD79D3B8B83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FA43AEA2-9EEE-43AA-9AF5-FB8FBF210BD2}" type="datetimeFigureOut">
              <a:rPr lang="en-NZ" smtClean="0"/>
              <a:pPr/>
              <a:t>19/08/2020</a:t>
            </a:fld>
            <a:endParaRPr lang="en-NZ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NZ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9E92BD78-4A40-4F24-949C-9CD79D3B8B83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FA43AEA2-9EEE-43AA-9AF5-FB8FBF210BD2}" type="datetimeFigureOut">
              <a:rPr lang="en-NZ" smtClean="0"/>
              <a:pPr/>
              <a:t>19/08/2020</a:t>
            </a:fld>
            <a:endParaRPr lang="en-NZ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NZ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9E92BD78-4A40-4F24-949C-9CD79D3B8B83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FA43AEA2-9EEE-43AA-9AF5-FB8FBF210BD2}" type="datetimeFigureOut">
              <a:rPr lang="en-NZ" smtClean="0"/>
              <a:pPr/>
              <a:t>19/08/2020</a:t>
            </a:fld>
            <a:endParaRPr lang="en-N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N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9E92BD78-4A40-4F24-949C-9CD79D3B8B83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FA43AEA2-9EEE-43AA-9AF5-FB8FBF210BD2}" type="datetimeFigureOut">
              <a:rPr lang="en-NZ" smtClean="0"/>
              <a:pPr/>
              <a:t>19/08/2020</a:t>
            </a:fld>
            <a:endParaRPr lang="en-N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N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9E92BD78-4A40-4F24-949C-9CD79D3B8B83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2804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fld id="{FA43AEA2-9EEE-43AA-9AF5-FB8FBF210BD2}" type="datetimeFigureOut">
              <a:rPr lang="en-NZ" smtClean="0"/>
              <a:pPr/>
              <a:t>19/08/2020</a:t>
            </a:fld>
            <a:endParaRPr lang="en-NZ"/>
          </a:p>
        </p:txBody>
      </p:sp>
      <p:sp>
        <p:nvSpPr>
          <p:cNvPr id="42804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endParaRPr lang="en-NZ"/>
          </a:p>
        </p:txBody>
      </p:sp>
      <p:sp>
        <p:nvSpPr>
          <p:cNvPr id="4280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fld id="{9E92BD78-4A40-4F24-949C-9CD79D3B8B83}" type="slidenum">
              <a:rPr lang="en-NZ" smtClean="0"/>
              <a:pPr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4666878"/>
              </p:ext>
            </p:extLst>
          </p:nvPr>
        </p:nvGraphicFramePr>
        <p:xfrm>
          <a:off x="755650" y="2339204"/>
          <a:ext cx="7704138" cy="1574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4023">
                  <a:extLst>
                    <a:ext uri="{9D8B030D-6E8A-4147-A177-3AD203B41FA5}">
                      <a16:colId xmlns:a16="http://schemas.microsoft.com/office/drawing/2014/main" val="1040198754"/>
                    </a:ext>
                  </a:extLst>
                </a:gridCol>
                <a:gridCol w="1284023">
                  <a:extLst>
                    <a:ext uri="{9D8B030D-6E8A-4147-A177-3AD203B41FA5}">
                      <a16:colId xmlns:a16="http://schemas.microsoft.com/office/drawing/2014/main" val="2084176701"/>
                    </a:ext>
                  </a:extLst>
                </a:gridCol>
                <a:gridCol w="1284023">
                  <a:extLst>
                    <a:ext uri="{9D8B030D-6E8A-4147-A177-3AD203B41FA5}">
                      <a16:colId xmlns:a16="http://schemas.microsoft.com/office/drawing/2014/main" val="1163374225"/>
                    </a:ext>
                  </a:extLst>
                </a:gridCol>
                <a:gridCol w="1284023">
                  <a:extLst>
                    <a:ext uri="{9D8B030D-6E8A-4147-A177-3AD203B41FA5}">
                      <a16:colId xmlns:a16="http://schemas.microsoft.com/office/drawing/2014/main" val="3006944646"/>
                    </a:ext>
                  </a:extLst>
                </a:gridCol>
                <a:gridCol w="1284023">
                  <a:extLst>
                    <a:ext uri="{9D8B030D-6E8A-4147-A177-3AD203B41FA5}">
                      <a16:colId xmlns:a16="http://schemas.microsoft.com/office/drawing/2014/main" val="3857652619"/>
                    </a:ext>
                  </a:extLst>
                </a:gridCol>
                <a:gridCol w="1284023">
                  <a:extLst>
                    <a:ext uri="{9D8B030D-6E8A-4147-A177-3AD203B41FA5}">
                      <a16:colId xmlns:a16="http://schemas.microsoft.com/office/drawing/2014/main" val="1931259118"/>
                    </a:ext>
                  </a:extLst>
                </a:gridCol>
              </a:tblGrid>
              <a:tr h="873772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NZ" sz="4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NZ" sz="4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NZ" sz="4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NZ" sz="4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NZ" sz="4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NZ" sz="4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7969348"/>
                  </a:ext>
                </a:extLst>
              </a:tr>
              <a:tr h="691364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y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7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9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11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13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15</a:t>
                      </a:r>
                      <a:endParaRPr lang="en-NZ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7494085"/>
                  </a:ext>
                </a:extLst>
              </a:tr>
            </a:tbl>
          </a:graphicData>
        </a:graphic>
      </p:graphicFrame>
      <p:pic>
        <p:nvPicPr>
          <p:cNvPr id="6" name="Picture 5" descr="NZ C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1494" y="0"/>
            <a:ext cx="1952506" cy="692696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755576" y="4883891"/>
            <a:ext cx="7992888" cy="1248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Each y term has a difference of 2.</a:t>
            </a:r>
          </a:p>
          <a:p>
            <a:r>
              <a:rPr lang="en-US" kern="0" dirty="0" smtClean="0"/>
              <a:t>What is the rule?</a:t>
            </a:r>
            <a:endParaRPr lang="en-NZ" kern="0" dirty="0"/>
          </a:p>
        </p:txBody>
      </p:sp>
      <p:sp>
        <p:nvSpPr>
          <p:cNvPr id="11" name="TextBox 10"/>
          <p:cNvSpPr txBox="1"/>
          <p:nvPr/>
        </p:nvSpPr>
        <p:spPr>
          <a:xfrm>
            <a:off x="2843808" y="436288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67944" y="436288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40086" y="436288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88224" y="436288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2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NZ" dirty="0" smtClean="0"/>
              <a:t>Linear Sequences – Recap 1</a:t>
            </a:r>
            <a:endParaRPr lang="en-NZ" dirty="0"/>
          </a:p>
        </p:txBody>
      </p:sp>
      <p:sp>
        <p:nvSpPr>
          <p:cNvPr id="20" name="Curved Up Arrow 19"/>
          <p:cNvSpPr/>
          <p:nvPr/>
        </p:nvSpPr>
        <p:spPr>
          <a:xfrm>
            <a:off x="2771800" y="3933909"/>
            <a:ext cx="1080120" cy="498894"/>
          </a:xfrm>
          <a:prstGeom prst="curvedUp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Curved Up Arrow 20"/>
          <p:cNvSpPr/>
          <p:nvPr/>
        </p:nvSpPr>
        <p:spPr>
          <a:xfrm>
            <a:off x="4091946" y="3933909"/>
            <a:ext cx="1080120" cy="498894"/>
          </a:xfrm>
          <a:prstGeom prst="curvedUp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2" name="Curved Up Arrow 21"/>
          <p:cNvSpPr/>
          <p:nvPr/>
        </p:nvSpPr>
        <p:spPr>
          <a:xfrm>
            <a:off x="5316082" y="3933909"/>
            <a:ext cx="1080120" cy="498894"/>
          </a:xfrm>
          <a:prstGeom prst="curvedUp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Curved Up Arrow 22"/>
          <p:cNvSpPr/>
          <p:nvPr/>
        </p:nvSpPr>
        <p:spPr>
          <a:xfrm>
            <a:off x="6624954" y="3933909"/>
            <a:ext cx="1080120" cy="498894"/>
          </a:xfrm>
          <a:prstGeom prst="curvedUp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Quadratic Sequences</a:t>
            </a:r>
            <a:endParaRPr lang="en-NZ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0362677"/>
              </p:ext>
            </p:extLst>
          </p:nvPr>
        </p:nvGraphicFramePr>
        <p:xfrm>
          <a:off x="755650" y="1988840"/>
          <a:ext cx="7704143" cy="3586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4023">
                  <a:extLst>
                    <a:ext uri="{9D8B030D-6E8A-4147-A177-3AD203B41FA5}">
                      <a16:colId xmlns:a16="http://schemas.microsoft.com/office/drawing/2014/main" val="1040198754"/>
                    </a:ext>
                  </a:extLst>
                </a:gridCol>
                <a:gridCol w="642012">
                  <a:extLst>
                    <a:ext uri="{9D8B030D-6E8A-4147-A177-3AD203B41FA5}">
                      <a16:colId xmlns:a16="http://schemas.microsoft.com/office/drawing/2014/main" val="2084176701"/>
                    </a:ext>
                  </a:extLst>
                </a:gridCol>
                <a:gridCol w="642012">
                  <a:extLst>
                    <a:ext uri="{9D8B030D-6E8A-4147-A177-3AD203B41FA5}">
                      <a16:colId xmlns:a16="http://schemas.microsoft.com/office/drawing/2014/main" val="4209450511"/>
                    </a:ext>
                  </a:extLst>
                </a:gridCol>
                <a:gridCol w="642012">
                  <a:extLst>
                    <a:ext uri="{9D8B030D-6E8A-4147-A177-3AD203B41FA5}">
                      <a16:colId xmlns:a16="http://schemas.microsoft.com/office/drawing/2014/main" val="1163374225"/>
                    </a:ext>
                  </a:extLst>
                </a:gridCol>
                <a:gridCol w="642012">
                  <a:extLst>
                    <a:ext uri="{9D8B030D-6E8A-4147-A177-3AD203B41FA5}">
                      <a16:colId xmlns:a16="http://schemas.microsoft.com/office/drawing/2014/main" val="1723222166"/>
                    </a:ext>
                  </a:extLst>
                </a:gridCol>
                <a:gridCol w="642012">
                  <a:extLst>
                    <a:ext uri="{9D8B030D-6E8A-4147-A177-3AD203B41FA5}">
                      <a16:colId xmlns:a16="http://schemas.microsoft.com/office/drawing/2014/main" val="3006944646"/>
                    </a:ext>
                  </a:extLst>
                </a:gridCol>
                <a:gridCol w="642012">
                  <a:extLst>
                    <a:ext uri="{9D8B030D-6E8A-4147-A177-3AD203B41FA5}">
                      <a16:colId xmlns:a16="http://schemas.microsoft.com/office/drawing/2014/main" val="1907971225"/>
                    </a:ext>
                  </a:extLst>
                </a:gridCol>
                <a:gridCol w="642012">
                  <a:extLst>
                    <a:ext uri="{9D8B030D-6E8A-4147-A177-3AD203B41FA5}">
                      <a16:colId xmlns:a16="http://schemas.microsoft.com/office/drawing/2014/main" val="3857652619"/>
                    </a:ext>
                  </a:extLst>
                </a:gridCol>
                <a:gridCol w="642012">
                  <a:extLst>
                    <a:ext uri="{9D8B030D-6E8A-4147-A177-3AD203B41FA5}">
                      <a16:colId xmlns:a16="http://schemas.microsoft.com/office/drawing/2014/main" val="599367956"/>
                    </a:ext>
                  </a:extLst>
                </a:gridCol>
                <a:gridCol w="642012">
                  <a:extLst>
                    <a:ext uri="{9D8B030D-6E8A-4147-A177-3AD203B41FA5}">
                      <a16:colId xmlns:a16="http://schemas.microsoft.com/office/drawing/2014/main" val="1931259118"/>
                    </a:ext>
                  </a:extLst>
                </a:gridCol>
                <a:gridCol w="642012">
                  <a:extLst>
                    <a:ext uri="{9D8B030D-6E8A-4147-A177-3AD203B41FA5}">
                      <a16:colId xmlns:a16="http://schemas.microsoft.com/office/drawing/2014/main" val="1942963999"/>
                    </a:ext>
                  </a:extLst>
                </a:gridCol>
              </a:tblGrid>
              <a:tr h="873772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969348"/>
                  </a:ext>
                </a:extLst>
              </a:tr>
              <a:tr h="691364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y</a:t>
                      </a:r>
                      <a:endParaRPr lang="en-NZ" sz="4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2</a:t>
                      </a:r>
                      <a:endParaRPr lang="en-NZ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5</a:t>
                      </a:r>
                      <a:endParaRPr lang="en-NZ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10</a:t>
                      </a:r>
                      <a:endParaRPr lang="en-NZ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17</a:t>
                      </a:r>
                      <a:endParaRPr lang="en-NZ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26</a:t>
                      </a:r>
                      <a:endParaRPr lang="en-NZ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494085"/>
                  </a:ext>
                </a:extLst>
              </a:tr>
              <a:tr h="691364">
                <a:tc>
                  <a:txBody>
                    <a:bodyPr/>
                    <a:lstStyle/>
                    <a:p>
                      <a:pPr algn="ctr"/>
                      <a:endParaRPr lang="en-US" sz="3200" dirty="0" smtClean="0"/>
                    </a:p>
                    <a:p>
                      <a:pPr algn="ctr"/>
                      <a:r>
                        <a:rPr lang="en-US" sz="3200" dirty="0" smtClean="0"/>
                        <a:t>Diff 1</a:t>
                      </a:r>
                      <a:endParaRPr lang="en-NZ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NZ" sz="4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US" sz="4000" dirty="0" smtClean="0"/>
                    </a:p>
                    <a:p>
                      <a:pPr algn="ctr"/>
                      <a:r>
                        <a:rPr lang="en-US" sz="4000" dirty="0" smtClean="0"/>
                        <a:t>3</a:t>
                      </a:r>
                      <a:endParaRPr lang="en-NZ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NZ" sz="4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US" sz="4000" dirty="0" smtClean="0"/>
                    </a:p>
                    <a:p>
                      <a:pPr algn="ctr"/>
                      <a:r>
                        <a:rPr lang="en-US" sz="4000" dirty="0" smtClean="0"/>
                        <a:t>5</a:t>
                      </a:r>
                      <a:endParaRPr lang="en-NZ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NZ" sz="4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US" sz="4000" dirty="0" smtClean="0"/>
                    </a:p>
                    <a:p>
                      <a:pPr algn="ctr"/>
                      <a:r>
                        <a:rPr lang="en-US" sz="4000" dirty="0" smtClean="0"/>
                        <a:t>7</a:t>
                      </a:r>
                      <a:endParaRPr lang="en-NZ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NZ" sz="4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US" sz="4000" dirty="0" smtClean="0"/>
                    </a:p>
                    <a:p>
                      <a:pPr algn="ctr"/>
                      <a:r>
                        <a:rPr lang="en-US" sz="4000" dirty="0" smtClean="0"/>
                        <a:t>9</a:t>
                      </a:r>
                      <a:endParaRPr lang="en-NZ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NZ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7315304"/>
                  </a:ext>
                </a:extLst>
              </a:tr>
              <a:tr h="6913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Diff 2</a:t>
                      </a:r>
                      <a:endParaRPr lang="en-NZ" sz="3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NZ" sz="4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2</a:t>
                      </a:r>
                      <a:endParaRPr lang="en-NZ" sz="4000" dirty="0"/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pPr algn="ctr"/>
                      <a:endParaRPr lang="en-NZ" sz="4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2</a:t>
                      </a:r>
                      <a:endParaRPr lang="en-NZ" sz="4000" dirty="0"/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pPr algn="ctr"/>
                      <a:endParaRPr lang="en-NZ" sz="4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2</a:t>
                      </a:r>
                      <a:endParaRPr lang="en-NZ" sz="4000" dirty="0"/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pPr algn="ctr"/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NZ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4716787"/>
                  </a:ext>
                </a:extLst>
              </a:tr>
            </a:tbl>
          </a:graphicData>
        </a:graphic>
      </p:graphicFrame>
      <p:pic>
        <p:nvPicPr>
          <p:cNvPr id="6" name="Picture 5" descr="NZ C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1494" y="0"/>
            <a:ext cx="1952506" cy="692696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755650" y="5970477"/>
            <a:ext cx="7992888" cy="88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The 2</a:t>
            </a:r>
            <a:r>
              <a:rPr lang="en-US" kern="0" baseline="30000" dirty="0" smtClean="0"/>
              <a:t>nd</a:t>
            </a:r>
            <a:r>
              <a:rPr lang="en-US" kern="0" dirty="0" smtClean="0"/>
              <a:t> difference is the same.</a:t>
            </a:r>
          </a:p>
        </p:txBody>
      </p:sp>
      <p:sp>
        <p:nvSpPr>
          <p:cNvPr id="20" name="Curved Up Arrow 19"/>
          <p:cNvSpPr/>
          <p:nvPr/>
        </p:nvSpPr>
        <p:spPr>
          <a:xfrm>
            <a:off x="2780184" y="3510684"/>
            <a:ext cx="1125535" cy="792087"/>
          </a:xfrm>
          <a:prstGeom prst="curvedUp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2" name="Curved Up Arrow 21"/>
          <p:cNvSpPr/>
          <p:nvPr/>
        </p:nvSpPr>
        <p:spPr>
          <a:xfrm>
            <a:off x="6628726" y="3510684"/>
            <a:ext cx="1125535" cy="792087"/>
          </a:xfrm>
          <a:prstGeom prst="curvedUp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Curved Up Arrow 22"/>
          <p:cNvSpPr/>
          <p:nvPr/>
        </p:nvSpPr>
        <p:spPr>
          <a:xfrm>
            <a:off x="5345878" y="3510684"/>
            <a:ext cx="1125535" cy="792087"/>
          </a:xfrm>
          <a:prstGeom prst="curvedUp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4" name="Curved Up Arrow 23"/>
          <p:cNvSpPr/>
          <p:nvPr/>
        </p:nvSpPr>
        <p:spPr>
          <a:xfrm>
            <a:off x="4063031" y="3510684"/>
            <a:ext cx="1125535" cy="792087"/>
          </a:xfrm>
          <a:prstGeom prst="curvedUp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Curved Up Arrow 27"/>
          <p:cNvSpPr/>
          <p:nvPr/>
        </p:nvSpPr>
        <p:spPr>
          <a:xfrm>
            <a:off x="3491880" y="4653136"/>
            <a:ext cx="969509" cy="315261"/>
          </a:xfrm>
          <a:prstGeom prst="curvedUp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Curved Up Arrow 28"/>
          <p:cNvSpPr/>
          <p:nvPr/>
        </p:nvSpPr>
        <p:spPr>
          <a:xfrm>
            <a:off x="4752020" y="4653136"/>
            <a:ext cx="969509" cy="315261"/>
          </a:xfrm>
          <a:prstGeom prst="curvedUp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Curved Up Arrow 29"/>
          <p:cNvSpPr/>
          <p:nvPr/>
        </p:nvSpPr>
        <p:spPr>
          <a:xfrm>
            <a:off x="6012160" y="4653136"/>
            <a:ext cx="969509" cy="315261"/>
          </a:xfrm>
          <a:prstGeom prst="curvedUp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12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017713"/>
            <a:ext cx="7992888" cy="4114800"/>
          </a:xfrm>
        </p:spPr>
        <p:txBody>
          <a:bodyPr/>
          <a:lstStyle/>
          <a:p>
            <a:r>
              <a:rPr lang="en-US" dirty="0" smtClean="0"/>
              <a:t>If the 2</a:t>
            </a:r>
            <a:r>
              <a:rPr lang="en-US" baseline="30000" dirty="0" smtClean="0"/>
              <a:t>nd</a:t>
            </a:r>
            <a:r>
              <a:rPr lang="en-US" dirty="0" smtClean="0"/>
              <a:t> difference is </a:t>
            </a:r>
            <a:r>
              <a:rPr lang="en-US" b="1" dirty="0" smtClean="0"/>
              <a:t>2</a:t>
            </a:r>
            <a:r>
              <a:rPr lang="en-US" dirty="0" smtClean="0"/>
              <a:t> the rule is </a:t>
            </a:r>
            <a:r>
              <a:rPr lang="en-US" b="1" dirty="0" smtClean="0"/>
              <a:t>x²</a:t>
            </a:r>
          </a:p>
          <a:p>
            <a:r>
              <a:rPr lang="en-US" dirty="0" smtClean="0"/>
              <a:t>If the 2</a:t>
            </a:r>
            <a:r>
              <a:rPr lang="en-US" baseline="30000" dirty="0" smtClean="0"/>
              <a:t>nd</a:t>
            </a:r>
            <a:r>
              <a:rPr lang="en-US" dirty="0" smtClean="0"/>
              <a:t> difference is </a:t>
            </a:r>
            <a:r>
              <a:rPr lang="en-US" b="1" dirty="0" smtClean="0"/>
              <a:t>4</a:t>
            </a:r>
            <a:r>
              <a:rPr lang="en-US" dirty="0" smtClean="0"/>
              <a:t> the rule is </a:t>
            </a:r>
            <a:r>
              <a:rPr lang="en-US" b="1" dirty="0" smtClean="0"/>
              <a:t>2x²</a:t>
            </a:r>
          </a:p>
          <a:p>
            <a:r>
              <a:rPr lang="en-US" dirty="0" smtClean="0"/>
              <a:t>If the 2</a:t>
            </a:r>
            <a:r>
              <a:rPr lang="en-US" baseline="30000" dirty="0" smtClean="0"/>
              <a:t>nd</a:t>
            </a:r>
            <a:r>
              <a:rPr lang="en-US" dirty="0" smtClean="0"/>
              <a:t> difference is </a:t>
            </a:r>
            <a:r>
              <a:rPr lang="en-US" b="1" dirty="0" smtClean="0"/>
              <a:t>6</a:t>
            </a:r>
            <a:r>
              <a:rPr lang="en-US" dirty="0" smtClean="0"/>
              <a:t> the </a:t>
            </a:r>
            <a:r>
              <a:rPr lang="en-US" dirty="0"/>
              <a:t>rule is </a:t>
            </a:r>
            <a:r>
              <a:rPr lang="en-US" b="1" dirty="0" smtClean="0"/>
              <a:t>3x²</a:t>
            </a:r>
          </a:p>
          <a:p>
            <a:endParaRPr lang="en-US" b="1" dirty="0" smtClean="0"/>
          </a:p>
          <a:p>
            <a:r>
              <a:rPr lang="en-US" dirty="0" smtClean="0"/>
              <a:t>The coefficient of the x² is half the second difference</a:t>
            </a:r>
            <a:endParaRPr lang="en-NZ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NZ" dirty="0" smtClean="0"/>
              <a:t>Quadratic Sequences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The Rule is Found</a:t>
            </a:r>
            <a:endParaRPr lang="en-NZ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0362677"/>
              </p:ext>
            </p:extLst>
          </p:nvPr>
        </p:nvGraphicFramePr>
        <p:xfrm>
          <a:off x="755650" y="1988840"/>
          <a:ext cx="7704143" cy="3586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4023">
                  <a:extLst>
                    <a:ext uri="{9D8B030D-6E8A-4147-A177-3AD203B41FA5}">
                      <a16:colId xmlns:a16="http://schemas.microsoft.com/office/drawing/2014/main" val="1040198754"/>
                    </a:ext>
                  </a:extLst>
                </a:gridCol>
                <a:gridCol w="642012">
                  <a:extLst>
                    <a:ext uri="{9D8B030D-6E8A-4147-A177-3AD203B41FA5}">
                      <a16:colId xmlns:a16="http://schemas.microsoft.com/office/drawing/2014/main" val="2084176701"/>
                    </a:ext>
                  </a:extLst>
                </a:gridCol>
                <a:gridCol w="642012">
                  <a:extLst>
                    <a:ext uri="{9D8B030D-6E8A-4147-A177-3AD203B41FA5}">
                      <a16:colId xmlns:a16="http://schemas.microsoft.com/office/drawing/2014/main" val="4209450511"/>
                    </a:ext>
                  </a:extLst>
                </a:gridCol>
                <a:gridCol w="642012">
                  <a:extLst>
                    <a:ext uri="{9D8B030D-6E8A-4147-A177-3AD203B41FA5}">
                      <a16:colId xmlns:a16="http://schemas.microsoft.com/office/drawing/2014/main" val="1163374225"/>
                    </a:ext>
                  </a:extLst>
                </a:gridCol>
                <a:gridCol w="642012">
                  <a:extLst>
                    <a:ext uri="{9D8B030D-6E8A-4147-A177-3AD203B41FA5}">
                      <a16:colId xmlns:a16="http://schemas.microsoft.com/office/drawing/2014/main" val="1723222166"/>
                    </a:ext>
                  </a:extLst>
                </a:gridCol>
                <a:gridCol w="642012">
                  <a:extLst>
                    <a:ext uri="{9D8B030D-6E8A-4147-A177-3AD203B41FA5}">
                      <a16:colId xmlns:a16="http://schemas.microsoft.com/office/drawing/2014/main" val="3006944646"/>
                    </a:ext>
                  </a:extLst>
                </a:gridCol>
                <a:gridCol w="642012">
                  <a:extLst>
                    <a:ext uri="{9D8B030D-6E8A-4147-A177-3AD203B41FA5}">
                      <a16:colId xmlns:a16="http://schemas.microsoft.com/office/drawing/2014/main" val="1907971225"/>
                    </a:ext>
                  </a:extLst>
                </a:gridCol>
                <a:gridCol w="642012">
                  <a:extLst>
                    <a:ext uri="{9D8B030D-6E8A-4147-A177-3AD203B41FA5}">
                      <a16:colId xmlns:a16="http://schemas.microsoft.com/office/drawing/2014/main" val="3857652619"/>
                    </a:ext>
                  </a:extLst>
                </a:gridCol>
                <a:gridCol w="642012">
                  <a:extLst>
                    <a:ext uri="{9D8B030D-6E8A-4147-A177-3AD203B41FA5}">
                      <a16:colId xmlns:a16="http://schemas.microsoft.com/office/drawing/2014/main" val="599367956"/>
                    </a:ext>
                  </a:extLst>
                </a:gridCol>
                <a:gridCol w="642012">
                  <a:extLst>
                    <a:ext uri="{9D8B030D-6E8A-4147-A177-3AD203B41FA5}">
                      <a16:colId xmlns:a16="http://schemas.microsoft.com/office/drawing/2014/main" val="1931259118"/>
                    </a:ext>
                  </a:extLst>
                </a:gridCol>
                <a:gridCol w="642012">
                  <a:extLst>
                    <a:ext uri="{9D8B030D-6E8A-4147-A177-3AD203B41FA5}">
                      <a16:colId xmlns:a16="http://schemas.microsoft.com/office/drawing/2014/main" val="1942963999"/>
                    </a:ext>
                  </a:extLst>
                </a:gridCol>
              </a:tblGrid>
              <a:tr h="873772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969348"/>
                  </a:ext>
                </a:extLst>
              </a:tr>
              <a:tr h="691364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y</a:t>
                      </a:r>
                      <a:endParaRPr lang="en-NZ" sz="4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2</a:t>
                      </a:r>
                      <a:endParaRPr lang="en-NZ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5</a:t>
                      </a:r>
                      <a:endParaRPr lang="en-NZ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10</a:t>
                      </a:r>
                      <a:endParaRPr lang="en-NZ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17</a:t>
                      </a:r>
                      <a:endParaRPr lang="en-NZ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26</a:t>
                      </a:r>
                      <a:endParaRPr lang="en-NZ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494085"/>
                  </a:ext>
                </a:extLst>
              </a:tr>
              <a:tr h="691364">
                <a:tc>
                  <a:txBody>
                    <a:bodyPr/>
                    <a:lstStyle/>
                    <a:p>
                      <a:pPr algn="ctr"/>
                      <a:endParaRPr lang="en-US" sz="3200" dirty="0" smtClean="0"/>
                    </a:p>
                    <a:p>
                      <a:pPr algn="ctr"/>
                      <a:r>
                        <a:rPr lang="en-US" sz="3200" dirty="0" smtClean="0"/>
                        <a:t>Diff 1</a:t>
                      </a:r>
                      <a:endParaRPr lang="en-NZ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NZ" sz="4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US" sz="4000" dirty="0" smtClean="0"/>
                    </a:p>
                    <a:p>
                      <a:pPr algn="ctr"/>
                      <a:r>
                        <a:rPr lang="en-US" sz="4000" dirty="0" smtClean="0"/>
                        <a:t>3</a:t>
                      </a:r>
                      <a:endParaRPr lang="en-NZ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NZ" sz="4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US" sz="4000" dirty="0" smtClean="0"/>
                    </a:p>
                    <a:p>
                      <a:pPr algn="ctr"/>
                      <a:r>
                        <a:rPr lang="en-US" sz="4000" dirty="0" smtClean="0"/>
                        <a:t>5</a:t>
                      </a:r>
                      <a:endParaRPr lang="en-NZ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NZ" sz="4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US" sz="4000" dirty="0" smtClean="0"/>
                    </a:p>
                    <a:p>
                      <a:pPr algn="ctr"/>
                      <a:r>
                        <a:rPr lang="en-US" sz="4000" dirty="0" smtClean="0"/>
                        <a:t>7</a:t>
                      </a:r>
                      <a:endParaRPr lang="en-NZ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NZ" sz="4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US" sz="4000" dirty="0" smtClean="0"/>
                    </a:p>
                    <a:p>
                      <a:pPr algn="ctr"/>
                      <a:r>
                        <a:rPr lang="en-US" sz="4000" dirty="0" smtClean="0"/>
                        <a:t>9</a:t>
                      </a:r>
                      <a:endParaRPr lang="en-NZ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NZ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7315304"/>
                  </a:ext>
                </a:extLst>
              </a:tr>
              <a:tr h="6913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Diff 2</a:t>
                      </a:r>
                      <a:endParaRPr lang="en-NZ" sz="3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NZ" sz="4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2</a:t>
                      </a:r>
                      <a:endParaRPr lang="en-NZ" sz="4000" dirty="0"/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pPr algn="ctr"/>
                      <a:endParaRPr lang="en-NZ" sz="4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2</a:t>
                      </a:r>
                      <a:endParaRPr lang="en-NZ" sz="4000" dirty="0"/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pPr algn="ctr"/>
                      <a:endParaRPr lang="en-NZ" sz="4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2</a:t>
                      </a:r>
                      <a:endParaRPr lang="en-NZ" sz="4000" dirty="0"/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pPr algn="ctr"/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NZ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4716787"/>
                  </a:ext>
                </a:extLst>
              </a:tr>
            </a:tbl>
          </a:graphicData>
        </a:graphic>
      </p:graphicFrame>
      <p:pic>
        <p:nvPicPr>
          <p:cNvPr id="6" name="Picture 5" descr="NZ C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1494" y="0"/>
            <a:ext cx="1952506" cy="692696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755650" y="5733256"/>
            <a:ext cx="7992888" cy="88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4000" kern="0" dirty="0" smtClean="0"/>
              <a:t>The rule is y = x² + 1</a:t>
            </a:r>
          </a:p>
        </p:txBody>
      </p:sp>
      <p:sp>
        <p:nvSpPr>
          <p:cNvPr id="20" name="Curved Up Arrow 19"/>
          <p:cNvSpPr/>
          <p:nvPr/>
        </p:nvSpPr>
        <p:spPr>
          <a:xfrm>
            <a:off x="2780184" y="3510684"/>
            <a:ext cx="1125535" cy="792087"/>
          </a:xfrm>
          <a:prstGeom prst="curvedUp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2" name="Curved Up Arrow 21"/>
          <p:cNvSpPr/>
          <p:nvPr/>
        </p:nvSpPr>
        <p:spPr>
          <a:xfrm>
            <a:off x="6628726" y="3510684"/>
            <a:ext cx="1125535" cy="792087"/>
          </a:xfrm>
          <a:prstGeom prst="curvedUp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Curved Up Arrow 22"/>
          <p:cNvSpPr/>
          <p:nvPr/>
        </p:nvSpPr>
        <p:spPr>
          <a:xfrm>
            <a:off x="5345878" y="3510684"/>
            <a:ext cx="1125535" cy="792087"/>
          </a:xfrm>
          <a:prstGeom prst="curvedUp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4" name="Curved Up Arrow 23"/>
          <p:cNvSpPr/>
          <p:nvPr/>
        </p:nvSpPr>
        <p:spPr>
          <a:xfrm>
            <a:off x="4063031" y="3510684"/>
            <a:ext cx="1125535" cy="792087"/>
          </a:xfrm>
          <a:prstGeom prst="curvedUp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Curved Up Arrow 27"/>
          <p:cNvSpPr/>
          <p:nvPr/>
        </p:nvSpPr>
        <p:spPr>
          <a:xfrm>
            <a:off x="3491880" y="4653136"/>
            <a:ext cx="969509" cy="315261"/>
          </a:xfrm>
          <a:prstGeom prst="curvedUp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Curved Up Arrow 28"/>
          <p:cNvSpPr/>
          <p:nvPr/>
        </p:nvSpPr>
        <p:spPr>
          <a:xfrm>
            <a:off x="4752020" y="4653136"/>
            <a:ext cx="969509" cy="315261"/>
          </a:xfrm>
          <a:prstGeom prst="curvedUp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Curved Up Arrow 29"/>
          <p:cNvSpPr/>
          <p:nvPr/>
        </p:nvSpPr>
        <p:spPr>
          <a:xfrm>
            <a:off x="6012160" y="4653136"/>
            <a:ext cx="969509" cy="315261"/>
          </a:xfrm>
          <a:prstGeom prst="curvedUp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68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What is The Rule?</a:t>
            </a:r>
            <a:endParaRPr lang="en-NZ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6562711"/>
              </p:ext>
            </p:extLst>
          </p:nvPr>
        </p:nvGraphicFramePr>
        <p:xfrm>
          <a:off x="755650" y="1988840"/>
          <a:ext cx="7704143" cy="1574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4023">
                  <a:extLst>
                    <a:ext uri="{9D8B030D-6E8A-4147-A177-3AD203B41FA5}">
                      <a16:colId xmlns:a16="http://schemas.microsoft.com/office/drawing/2014/main" val="1040198754"/>
                    </a:ext>
                  </a:extLst>
                </a:gridCol>
                <a:gridCol w="1284024">
                  <a:extLst>
                    <a:ext uri="{9D8B030D-6E8A-4147-A177-3AD203B41FA5}">
                      <a16:colId xmlns:a16="http://schemas.microsoft.com/office/drawing/2014/main" val="2084176701"/>
                    </a:ext>
                  </a:extLst>
                </a:gridCol>
                <a:gridCol w="1284024">
                  <a:extLst>
                    <a:ext uri="{9D8B030D-6E8A-4147-A177-3AD203B41FA5}">
                      <a16:colId xmlns:a16="http://schemas.microsoft.com/office/drawing/2014/main" val="1163374225"/>
                    </a:ext>
                  </a:extLst>
                </a:gridCol>
                <a:gridCol w="1284024">
                  <a:extLst>
                    <a:ext uri="{9D8B030D-6E8A-4147-A177-3AD203B41FA5}">
                      <a16:colId xmlns:a16="http://schemas.microsoft.com/office/drawing/2014/main" val="3006944646"/>
                    </a:ext>
                  </a:extLst>
                </a:gridCol>
                <a:gridCol w="1284024">
                  <a:extLst>
                    <a:ext uri="{9D8B030D-6E8A-4147-A177-3AD203B41FA5}">
                      <a16:colId xmlns:a16="http://schemas.microsoft.com/office/drawing/2014/main" val="3857652619"/>
                    </a:ext>
                  </a:extLst>
                </a:gridCol>
                <a:gridCol w="1284024">
                  <a:extLst>
                    <a:ext uri="{9D8B030D-6E8A-4147-A177-3AD203B41FA5}">
                      <a16:colId xmlns:a16="http://schemas.microsoft.com/office/drawing/2014/main" val="1931259118"/>
                    </a:ext>
                  </a:extLst>
                </a:gridCol>
              </a:tblGrid>
              <a:tr h="873772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7969348"/>
                  </a:ext>
                </a:extLst>
              </a:tr>
              <a:tr h="691364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y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4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10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18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28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40</a:t>
                      </a:r>
                      <a:endParaRPr lang="en-NZ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7494085"/>
                  </a:ext>
                </a:extLst>
              </a:tr>
            </a:tbl>
          </a:graphicData>
        </a:graphic>
      </p:graphicFrame>
      <p:pic>
        <p:nvPicPr>
          <p:cNvPr id="6" name="Picture 5" descr="NZ C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1494" y="0"/>
            <a:ext cx="1952506" cy="692696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611277" y="3901915"/>
            <a:ext cx="7992888" cy="1229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Find the first and second differences.</a:t>
            </a:r>
          </a:p>
        </p:txBody>
      </p:sp>
    </p:spTree>
    <p:extLst>
      <p:ext uri="{BB962C8B-B14F-4D97-AF65-F5344CB8AC3E}">
        <p14:creationId xmlns:p14="http://schemas.microsoft.com/office/powerpoint/2010/main" val="194506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9530828"/>
              </p:ext>
            </p:extLst>
          </p:nvPr>
        </p:nvGraphicFramePr>
        <p:xfrm>
          <a:off x="755650" y="1988840"/>
          <a:ext cx="7704143" cy="2976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4023">
                  <a:extLst>
                    <a:ext uri="{9D8B030D-6E8A-4147-A177-3AD203B41FA5}">
                      <a16:colId xmlns:a16="http://schemas.microsoft.com/office/drawing/2014/main" val="1040198754"/>
                    </a:ext>
                  </a:extLst>
                </a:gridCol>
                <a:gridCol w="642012">
                  <a:extLst>
                    <a:ext uri="{9D8B030D-6E8A-4147-A177-3AD203B41FA5}">
                      <a16:colId xmlns:a16="http://schemas.microsoft.com/office/drawing/2014/main" val="2084176701"/>
                    </a:ext>
                  </a:extLst>
                </a:gridCol>
                <a:gridCol w="642012">
                  <a:extLst>
                    <a:ext uri="{9D8B030D-6E8A-4147-A177-3AD203B41FA5}">
                      <a16:colId xmlns:a16="http://schemas.microsoft.com/office/drawing/2014/main" val="4209450511"/>
                    </a:ext>
                  </a:extLst>
                </a:gridCol>
                <a:gridCol w="642012">
                  <a:extLst>
                    <a:ext uri="{9D8B030D-6E8A-4147-A177-3AD203B41FA5}">
                      <a16:colId xmlns:a16="http://schemas.microsoft.com/office/drawing/2014/main" val="1163374225"/>
                    </a:ext>
                  </a:extLst>
                </a:gridCol>
                <a:gridCol w="642012">
                  <a:extLst>
                    <a:ext uri="{9D8B030D-6E8A-4147-A177-3AD203B41FA5}">
                      <a16:colId xmlns:a16="http://schemas.microsoft.com/office/drawing/2014/main" val="1723222166"/>
                    </a:ext>
                  </a:extLst>
                </a:gridCol>
                <a:gridCol w="642012">
                  <a:extLst>
                    <a:ext uri="{9D8B030D-6E8A-4147-A177-3AD203B41FA5}">
                      <a16:colId xmlns:a16="http://schemas.microsoft.com/office/drawing/2014/main" val="3006944646"/>
                    </a:ext>
                  </a:extLst>
                </a:gridCol>
                <a:gridCol w="642012">
                  <a:extLst>
                    <a:ext uri="{9D8B030D-6E8A-4147-A177-3AD203B41FA5}">
                      <a16:colId xmlns:a16="http://schemas.microsoft.com/office/drawing/2014/main" val="1907971225"/>
                    </a:ext>
                  </a:extLst>
                </a:gridCol>
                <a:gridCol w="642012">
                  <a:extLst>
                    <a:ext uri="{9D8B030D-6E8A-4147-A177-3AD203B41FA5}">
                      <a16:colId xmlns:a16="http://schemas.microsoft.com/office/drawing/2014/main" val="3857652619"/>
                    </a:ext>
                  </a:extLst>
                </a:gridCol>
                <a:gridCol w="642012">
                  <a:extLst>
                    <a:ext uri="{9D8B030D-6E8A-4147-A177-3AD203B41FA5}">
                      <a16:colId xmlns:a16="http://schemas.microsoft.com/office/drawing/2014/main" val="599367956"/>
                    </a:ext>
                  </a:extLst>
                </a:gridCol>
                <a:gridCol w="642012">
                  <a:extLst>
                    <a:ext uri="{9D8B030D-6E8A-4147-A177-3AD203B41FA5}">
                      <a16:colId xmlns:a16="http://schemas.microsoft.com/office/drawing/2014/main" val="1931259118"/>
                    </a:ext>
                  </a:extLst>
                </a:gridCol>
                <a:gridCol w="642012">
                  <a:extLst>
                    <a:ext uri="{9D8B030D-6E8A-4147-A177-3AD203B41FA5}">
                      <a16:colId xmlns:a16="http://schemas.microsoft.com/office/drawing/2014/main" val="1942963999"/>
                    </a:ext>
                  </a:extLst>
                </a:gridCol>
              </a:tblGrid>
              <a:tr h="873772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969348"/>
                  </a:ext>
                </a:extLst>
              </a:tr>
              <a:tr h="691364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y</a:t>
                      </a:r>
                      <a:endParaRPr lang="en-NZ" sz="4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4</a:t>
                      </a:r>
                      <a:endParaRPr lang="en-NZ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10</a:t>
                      </a:r>
                      <a:endParaRPr lang="en-NZ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18</a:t>
                      </a:r>
                      <a:endParaRPr lang="en-NZ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28</a:t>
                      </a:r>
                      <a:endParaRPr lang="en-NZ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40</a:t>
                      </a:r>
                      <a:endParaRPr lang="en-NZ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494085"/>
                  </a:ext>
                </a:extLst>
              </a:tr>
              <a:tr h="69136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Diff 1</a:t>
                      </a:r>
                      <a:endParaRPr lang="en-NZ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NZ" sz="4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6</a:t>
                      </a:r>
                      <a:endParaRPr lang="en-NZ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NZ" sz="4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8</a:t>
                      </a:r>
                      <a:endParaRPr lang="en-NZ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NZ" sz="4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10</a:t>
                      </a:r>
                      <a:endParaRPr lang="en-NZ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NZ" sz="4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12</a:t>
                      </a:r>
                      <a:endParaRPr lang="en-NZ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NZ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7315304"/>
                  </a:ext>
                </a:extLst>
              </a:tr>
              <a:tr h="6913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Diff 2</a:t>
                      </a:r>
                      <a:endParaRPr lang="en-NZ" sz="3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NZ" sz="4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2</a:t>
                      </a:r>
                      <a:endParaRPr lang="en-NZ" sz="4000" dirty="0"/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pPr algn="ctr"/>
                      <a:endParaRPr lang="en-NZ" sz="4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2</a:t>
                      </a:r>
                      <a:endParaRPr lang="en-NZ" sz="4000" dirty="0"/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pPr algn="ctr"/>
                      <a:endParaRPr lang="en-NZ" sz="4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2</a:t>
                      </a:r>
                      <a:endParaRPr lang="en-NZ" sz="4000" dirty="0"/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pPr algn="ctr"/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NZ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4716787"/>
                  </a:ext>
                </a:extLst>
              </a:tr>
            </a:tbl>
          </a:graphicData>
        </a:graphic>
      </p:graphicFrame>
      <p:pic>
        <p:nvPicPr>
          <p:cNvPr id="6" name="Picture 5" descr="NZ C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1494" y="0"/>
            <a:ext cx="1952506" cy="692696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720590" y="5295574"/>
            <a:ext cx="7992888" cy="1229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The second difference tells us that the rule will </a:t>
            </a:r>
            <a:r>
              <a:rPr lang="en-US" kern="0" dirty="0" smtClean="0"/>
              <a:t>start </a:t>
            </a:r>
            <a:r>
              <a:rPr lang="en-US" kern="0" dirty="0" smtClean="0"/>
              <a:t>y = x²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NZ" dirty="0" smtClean="0"/>
              <a:t>The Differences are Found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4654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The Rule is Found</a:t>
            </a:r>
            <a:endParaRPr lang="en-NZ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1788980"/>
              </p:ext>
            </p:extLst>
          </p:nvPr>
        </p:nvGraphicFramePr>
        <p:xfrm>
          <a:off x="755650" y="1988840"/>
          <a:ext cx="7704143" cy="2976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4023">
                  <a:extLst>
                    <a:ext uri="{9D8B030D-6E8A-4147-A177-3AD203B41FA5}">
                      <a16:colId xmlns:a16="http://schemas.microsoft.com/office/drawing/2014/main" val="1040198754"/>
                    </a:ext>
                  </a:extLst>
                </a:gridCol>
                <a:gridCol w="1284024">
                  <a:extLst>
                    <a:ext uri="{9D8B030D-6E8A-4147-A177-3AD203B41FA5}">
                      <a16:colId xmlns:a16="http://schemas.microsoft.com/office/drawing/2014/main" val="2084176701"/>
                    </a:ext>
                  </a:extLst>
                </a:gridCol>
                <a:gridCol w="1284024">
                  <a:extLst>
                    <a:ext uri="{9D8B030D-6E8A-4147-A177-3AD203B41FA5}">
                      <a16:colId xmlns:a16="http://schemas.microsoft.com/office/drawing/2014/main" val="1163374225"/>
                    </a:ext>
                  </a:extLst>
                </a:gridCol>
                <a:gridCol w="1284024">
                  <a:extLst>
                    <a:ext uri="{9D8B030D-6E8A-4147-A177-3AD203B41FA5}">
                      <a16:colId xmlns:a16="http://schemas.microsoft.com/office/drawing/2014/main" val="3006944646"/>
                    </a:ext>
                  </a:extLst>
                </a:gridCol>
                <a:gridCol w="1284024">
                  <a:extLst>
                    <a:ext uri="{9D8B030D-6E8A-4147-A177-3AD203B41FA5}">
                      <a16:colId xmlns:a16="http://schemas.microsoft.com/office/drawing/2014/main" val="3857652619"/>
                    </a:ext>
                  </a:extLst>
                </a:gridCol>
                <a:gridCol w="1284024">
                  <a:extLst>
                    <a:ext uri="{9D8B030D-6E8A-4147-A177-3AD203B41FA5}">
                      <a16:colId xmlns:a16="http://schemas.microsoft.com/office/drawing/2014/main" val="1931259118"/>
                    </a:ext>
                  </a:extLst>
                </a:gridCol>
              </a:tblGrid>
              <a:tr h="873772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7969348"/>
                  </a:ext>
                </a:extLst>
              </a:tr>
              <a:tr h="691364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y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4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10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18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28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40</a:t>
                      </a:r>
                      <a:endParaRPr lang="en-NZ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7494085"/>
                  </a:ext>
                </a:extLst>
              </a:tr>
              <a:tr h="691364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x</a:t>
                      </a:r>
                      <a:r>
                        <a:rPr lang="en-US" sz="4000" kern="0" dirty="0" smtClean="0"/>
                        <a:t>²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4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9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16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25</a:t>
                      </a:r>
                      <a:endParaRPr lang="en-NZ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7691952"/>
                  </a:ext>
                </a:extLst>
              </a:tr>
              <a:tr h="69136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Diff</a:t>
                      </a:r>
                      <a:endParaRPr lang="en-NZ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3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6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9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12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15</a:t>
                      </a:r>
                      <a:endParaRPr lang="en-NZ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4717657"/>
                  </a:ext>
                </a:extLst>
              </a:tr>
            </a:tbl>
          </a:graphicData>
        </a:graphic>
      </p:graphicFrame>
      <p:pic>
        <p:nvPicPr>
          <p:cNvPr id="6" name="Picture 5" descr="NZ C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1494" y="0"/>
            <a:ext cx="1952506" cy="692696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720590" y="5295574"/>
            <a:ext cx="7992888" cy="1229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4000" kern="0" dirty="0" smtClean="0"/>
              <a:t>The rule will be y = x² + 3x</a:t>
            </a:r>
          </a:p>
        </p:txBody>
      </p:sp>
      <p:sp>
        <p:nvSpPr>
          <p:cNvPr id="7" name="Curved Up Arrow 6"/>
          <p:cNvSpPr/>
          <p:nvPr/>
        </p:nvSpPr>
        <p:spPr>
          <a:xfrm rot="5154583" flipV="1">
            <a:off x="7318257" y="3080180"/>
            <a:ext cx="2555831" cy="842950"/>
          </a:xfrm>
          <a:prstGeom prst="curvedUp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8245426" y="4627351"/>
            <a:ext cx="936104" cy="77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kern="0" dirty="0" smtClean="0"/>
              <a:t>3</a:t>
            </a:r>
            <a:r>
              <a:rPr lang="en-US" kern="0" dirty="0" smtClean="0"/>
              <a:t>x</a:t>
            </a: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140038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What is The Rule?</a:t>
            </a:r>
            <a:endParaRPr lang="en-NZ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8152282"/>
              </p:ext>
            </p:extLst>
          </p:nvPr>
        </p:nvGraphicFramePr>
        <p:xfrm>
          <a:off x="755650" y="1988840"/>
          <a:ext cx="7704143" cy="1574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4023">
                  <a:extLst>
                    <a:ext uri="{9D8B030D-6E8A-4147-A177-3AD203B41FA5}">
                      <a16:colId xmlns:a16="http://schemas.microsoft.com/office/drawing/2014/main" val="1040198754"/>
                    </a:ext>
                  </a:extLst>
                </a:gridCol>
                <a:gridCol w="1284024">
                  <a:extLst>
                    <a:ext uri="{9D8B030D-6E8A-4147-A177-3AD203B41FA5}">
                      <a16:colId xmlns:a16="http://schemas.microsoft.com/office/drawing/2014/main" val="2084176701"/>
                    </a:ext>
                  </a:extLst>
                </a:gridCol>
                <a:gridCol w="1284024">
                  <a:extLst>
                    <a:ext uri="{9D8B030D-6E8A-4147-A177-3AD203B41FA5}">
                      <a16:colId xmlns:a16="http://schemas.microsoft.com/office/drawing/2014/main" val="1163374225"/>
                    </a:ext>
                  </a:extLst>
                </a:gridCol>
                <a:gridCol w="1284024">
                  <a:extLst>
                    <a:ext uri="{9D8B030D-6E8A-4147-A177-3AD203B41FA5}">
                      <a16:colId xmlns:a16="http://schemas.microsoft.com/office/drawing/2014/main" val="3006944646"/>
                    </a:ext>
                  </a:extLst>
                </a:gridCol>
                <a:gridCol w="1284024">
                  <a:extLst>
                    <a:ext uri="{9D8B030D-6E8A-4147-A177-3AD203B41FA5}">
                      <a16:colId xmlns:a16="http://schemas.microsoft.com/office/drawing/2014/main" val="3857652619"/>
                    </a:ext>
                  </a:extLst>
                </a:gridCol>
                <a:gridCol w="1284024">
                  <a:extLst>
                    <a:ext uri="{9D8B030D-6E8A-4147-A177-3AD203B41FA5}">
                      <a16:colId xmlns:a16="http://schemas.microsoft.com/office/drawing/2014/main" val="1931259118"/>
                    </a:ext>
                  </a:extLst>
                </a:gridCol>
              </a:tblGrid>
              <a:tr h="873772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7969348"/>
                  </a:ext>
                </a:extLst>
              </a:tr>
              <a:tr h="691364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y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7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13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23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37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55</a:t>
                      </a:r>
                      <a:endParaRPr lang="en-NZ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7494085"/>
                  </a:ext>
                </a:extLst>
              </a:tr>
            </a:tbl>
          </a:graphicData>
        </a:graphic>
      </p:graphicFrame>
      <p:pic>
        <p:nvPicPr>
          <p:cNvPr id="6" name="Picture 5" descr="NZ C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1494" y="0"/>
            <a:ext cx="1952506" cy="692696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11277" y="3861048"/>
            <a:ext cx="7992888" cy="1229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Find the first and second differences.</a:t>
            </a:r>
          </a:p>
        </p:txBody>
      </p:sp>
    </p:spTree>
    <p:extLst>
      <p:ext uri="{BB962C8B-B14F-4D97-AF65-F5344CB8AC3E}">
        <p14:creationId xmlns:p14="http://schemas.microsoft.com/office/powerpoint/2010/main" val="409325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The Differences are Found</a:t>
            </a:r>
            <a:endParaRPr lang="en-NZ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4621127"/>
              </p:ext>
            </p:extLst>
          </p:nvPr>
        </p:nvGraphicFramePr>
        <p:xfrm>
          <a:off x="755650" y="1988840"/>
          <a:ext cx="7704143" cy="2976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4023">
                  <a:extLst>
                    <a:ext uri="{9D8B030D-6E8A-4147-A177-3AD203B41FA5}">
                      <a16:colId xmlns:a16="http://schemas.microsoft.com/office/drawing/2014/main" val="1040198754"/>
                    </a:ext>
                  </a:extLst>
                </a:gridCol>
                <a:gridCol w="642012">
                  <a:extLst>
                    <a:ext uri="{9D8B030D-6E8A-4147-A177-3AD203B41FA5}">
                      <a16:colId xmlns:a16="http://schemas.microsoft.com/office/drawing/2014/main" val="2084176701"/>
                    </a:ext>
                  </a:extLst>
                </a:gridCol>
                <a:gridCol w="642012">
                  <a:extLst>
                    <a:ext uri="{9D8B030D-6E8A-4147-A177-3AD203B41FA5}">
                      <a16:colId xmlns:a16="http://schemas.microsoft.com/office/drawing/2014/main" val="4209450511"/>
                    </a:ext>
                  </a:extLst>
                </a:gridCol>
                <a:gridCol w="642012">
                  <a:extLst>
                    <a:ext uri="{9D8B030D-6E8A-4147-A177-3AD203B41FA5}">
                      <a16:colId xmlns:a16="http://schemas.microsoft.com/office/drawing/2014/main" val="1163374225"/>
                    </a:ext>
                  </a:extLst>
                </a:gridCol>
                <a:gridCol w="642012">
                  <a:extLst>
                    <a:ext uri="{9D8B030D-6E8A-4147-A177-3AD203B41FA5}">
                      <a16:colId xmlns:a16="http://schemas.microsoft.com/office/drawing/2014/main" val="1723222166"/>
                    </a:ext>
                  </a:extLst>
                </a:gridCol>
                <a:gridCol w="642012">
                  <a:extLst>
                    <a:ext uri="{9D8B030D-6E8A-4147-A177-3AD203B41FA5}">
                      <a16:colId xmlns:a16="http://schemas.microsoft.com/office/drawing/2014/main" val="3006944646"/>
                    </a:ext>
                  </a:extLst>
                </a:gridCol>
                <a:gridCol w="642012">
                  <a:extLst>
                    <a:ext uri="{9D8B030D-6E8A-4147-A177-3AD203B41FA5}">
                      <a16:colId xmlns:a16="http://schemas.microsoft.com/office/drawing/2014/main" val="1907971225"/>
                    </a:ext>
                  </a:extLst>
                </a:gridCol>
                <a:gridCol w="642012">
                  <a:extLst>
                    <a:ext uri="{9D8B030D-6E8A-4147-A177-3AD203B41FA5}">
                      <a16:colId xmlns:a16="http://schemas.microsoft.com/office/drawing/2014/main" val="3857652619"/>
                    </a:ext>
                  </a:extLst>
                </a:gridCol>
                <a:gridCol w="642012">
                  <a:extLst>
                    <a:ext uri="{9D8B030D-6E8A-4147-A177-3AD203B41FA5}">
                      <a16:colId xmlns:a16="http://schemas.microsoft.com/office/drawing/2014/main" val="599367956"/>
                    </a:ext>
                  </a:extLst>
                </a:gridCol>
                <a:gridCol w="642012">
                  <a:extLst>
                    <a:ext uri="{9D8B030D-6E8A-4147-A177-3AD203B41FA5}">
                      <a16:colId xmlns:a16="http://schemas.microsoft.com/office/drawing/2014/main" val="1931259118"/>
                    </a:ext>
                  </a:extLst>
                </a:gridCol>
                <a:gridCol w="642012">
                  <a:extLst>
                    <a:ext uri="{9D8B030D-6E8A-4147-A177-3AD203B41FA5}">
                      <a16:colId xmlns:a16="http://schemas.microsoft.com/office/drawing/2014/main" val="1942963999"/>
                    </a:ext>
                  </a:extLst>
                </a:gridCol>
              </a:tblGrid>
              <a:tr h="873772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969348"/>
                  </a:ext>
                </a:extLst>
              </a:tr>
              <a:tr h="691364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y</a:t>
                      </a:r>
                      <a:endParaRPr lang="en-NZ" sz="4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7</a:t>
                      </a:r>
                      <a:endParaRPr lang="en-NZ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13</a:t>
                      </a:r>
                      <a:endParaRPr lang="en-NZ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23</a:t>
                      </a:r>
                      <a:endParaRPr lang="en-NZ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37</a:t>
                      </a:r>
                      <a:endParaRPr lang="en-NZ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55</a:t>
                      </a:r>
                      <a:endParaRPr lang="en-NZ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494085"/>
                  </a:ext>
                </a:extLst>
              </a:tr>
              <a:tr h="69136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Diff 1</a:t>
                      </a:r>
                      <a:endParaRPr lang="en-NZ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NZ" sz="4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6</a:t>
                      </a:r>
                      <a:endParaRPr lang="en-NZ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NZ" sz="4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10</a:t>
                      </a:r>
                      <a:endParaRPr lang="en-NZ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NZ" sz="4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14</a:t>
                      </a:r>
                      <a:endParaRPr lang="en-NZ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NZ" sz="4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18</a:t>
                      </a:r>
                      <a:endParaRPr lang="en-NZ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NZ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7315304"/>
                  </a:ext>
                </a:extLst>
              </a:tr>
              <a:tr h="6913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Diff 2</a:t>
                      </a:r>
                      <a:endParaRPr lang="en-NZ" sz="3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NZ" sz="4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4</a:t>
                      </a:r>
                      <a:endParaRPr lang="en-NZ" sz="4000" dirty="0"/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pPr algn="ctr"/>
                      <a:endParaRPr lang="en-NZ" sz="4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4</a:t>
                      </a:r>
                      <a:endParaRPr lang="en-NZ" sz="4000" dirty="0"/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pPr algn="ctr"/>
                      <a:endParaRPr lang="en-NZ" sz="4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4</a:t>
                      </a:r>
                      <a:endParaRPr lang="en-NZ" sz="4000" dirty="0"/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pPr algn="ctr"/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NZ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4716787"/>
                  </a:ext>
                </a:extLst>
              </a:tr>
            </a:tbl>
          </a:graphicData>
        </a:graphic>
      </p:graphicFrame>
      <p:pic>
        <p:nvPicPr>
          <p:cNvPr id="6" name="Picture 5" descr="NZ C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1494" y="0"/>
            <a:ext cx="1952506" cy="692696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720590" y="5295574"/>
            <a:ext cx="7992888" cy="1229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The second difference tells us that the rule will </a:t>
            </a:r>
            <a:r>
              <a:rPr lang="en-US" kern="0" dirty="0" smtClean="0"/>
              <a:t>start </a:t>
            </a:r>
            <a:r>
              <a:rPr lang="en-US" kern="0" dirty="0" smtClean="0"/>
              <a:t>y = 2x²</a:t>
            </a:r>
          </a:p>
        </p:txBody>
      </p:sp>
    </p:spTree>
    <p:extLst>
      <p:ext uri="{BB962C8B-B14F-4D97-AF65-F5344CB8AC3E}">
        <p14:creationId xmlns:p14="http://schemas.microsoft.com/office/powerpoint/2010/main" val="296623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The Rule is Found</a:t>
            </a:r>
            <a:endParaRPr lang="en-NZ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2882859"/>
              </p:ext>
            </p:extLst>
          </p:nvPr>
        </p:nvGraphicFramePr>
        <p:xfrm>
          <a:off x="755650" y="1988840"/>
          <a:ext cx="7704143" cy="2976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4023">
                  <a:extLst>
                    <a:ext uri="{9D8B030D-6E8A-4147-A177-3AD203B41FA5}">
                      <a16:colId xmlns:a16="http://schemas.microsoft.com/office/drawing/2014/main" val="1040198754"/>
                    </a:ext>
                  </a:extLst>
                </a:gridCol>
                <a:gridCol w="1284024">
                  <a:extLst>
                    <a:ext uri="{9D8B030D-6E8A-4147-A177-3AD203B41FA5}">
                      <a16:colId xmlns:a16="http://schemas.microsoft.com/office/drawing/2014/main" val="2084176701"/>
                    </a:ext>
                  </a:extLst>
                </a:gridCol>
                <a:gridCol w="1284024">
                  <a:extLst>
                    <a:ext uri="{9D8B030D-6E8A-4147-A177-3AD203B41FA5}">
                      <a16:colId xmlns:a16="http://schemas.microsoft.com/office/drawing/2014/main" val="1163374225"/>
                    </a:ext>
                  </a:extLst>
                </a:gridCol>
                <a:gridCol w="1284024">
                  <a:extLst>
                    <a:ext uri="{9D8B030D-6E8A-4147-A177-3AD203B41FA5}">
                      <a16:colId xmlns:a16="http://schemas.microsoft.com/office/drawing/2014/main" val="3006944646"/>
                    </a:ext>
                  </a:extLst>
                </a:gridCol>
                <a:gridCol w="1284024">
                  <a:extLst>
                    <a:ext uri="{9D8B030D-6E8A-4147-A177-3AD203B41FA5}">
                      <a16:colId xmlns:a16="http://schemas.microsoft.com/office/drawing/2014/main" val="3857652619"/>
                    </a:ext>
                  </a:extLst>
                </a:gridCol>
                <a:gridCol w="1284024">
                  <a:extLst>
                    <a:ext uri="{9D8B030D-6E8A-4147-A177-3AD203B41FA5}">
                      <a16:colId xmlns:a16="http://schemas.microsoft.com/office/drawing/2014/main" val="1931259118"/>
                    </a:ext>
                  </a:extLst>
                </a:gridCol>
              </a:tblGrid>
              <a:tr h="873772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7969348"/>
                  </a:ext>
                </a:extLst>
              </a:tr>
              <a:tr h="691364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y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7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13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23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37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55</a:t>
                      </a:r>
                      <a:endParaRPr lang="en-NZ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7494085"/>
                  </a:ext>
                </a:extLst>
              </a:tr>
              <a:tr h="691364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2x</a:t>
                      </a:r>
                      <a:r>
                        <a:rPr lang="en-US" sz="4000" kern="0" dirty="0" smtClean="0"/>
                        <a:t>²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2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8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18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32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50</a:t>
                      </a:r>
                      <a:endParaRPr lang="en-NZ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7691952"/>
                  </a:ext>
                </a:extLst>
              </a:tr>
              <a:tr h="69136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Diff</a:t>
                      </a:r>
                      <a:endParaRPr lang="en-NZ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5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5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5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5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5</a:t>
                      </a:r>
                      <a:endParaRPr lang="en-NZ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4717657"/>
                  </a:ext>
                </a:extLst>
              </a:tr>
            </a:tbl>
          </a:graphicData>
        </a:graphic>
      </p:graphicFrame>
      <p:pic>
        <p:nvPicPr>
          <p:cNvPr id="6" name="Picture 5" descr="NZ C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1494" y="0"/>
            <a:ext cx="1952506" cy="692696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720590" y="5295574"/>
            <a:ext cx="7992888" cy="1229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4000" kern="0" dirty="0" smtClean="0"/>
              <a:t>The rule will be y = 2x² + 5</a:t>
            </a:r>
          </a:p>
        </p:txBody>
      </p:sp>
    </p:spTree>
    <p:extLst>
      <p:ext uri="{BB962C8B-B14F-4D97-AF65-F5344CB8AC3E}">
        <p14:creationId xmlns:p14="http://schemas.microsoft.com/office/powerpoint/2010/main" val="119587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What is The Rule?</a:t>
            </a:r>
            <a:endParaRPr lang="en-NZ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693174"/>
              </p:ext>
            </p:extLst>
          </p:nvPr>
        </p:nvGraphicFramePr>
        <p:xfrm>
          <a:off x="755650" y="1988840"/>
          <a:ext cx="7704143" cy="1574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4023">
                  <a:extLst>
                    <a:ext uri="{9D8B030D-6E8A-4147-A177-3AD203B41FA5}">
                      <a16:colId xmlns:a16="http://schemas.microsoft.com/office/drawing/2014/main" val="1040198754"/>
                    </a:ext>
                  </a:extLst>
                </a:gridCol>
                <a:gridCol w="1284024">
                  <a:extLst>
                    <a:ext uri="{9D8B030D-6E8A-4147-A177-3AD203B41FA5}">
                      <a16:colId xmlns:a16="http://schemas.microsoft.com/office/drawing/2014/main" val="2084176701"/>
                    </a:ext>
                  </a:extLst>
                </a:gridCol>
                <a:gridCol w="1284024">
                  <a:extLst>
                    <a:ext uri="{9D8B030D-6E8A-4147-A177-3AD203B41FA5}">
                      <a16:colId xmlns:a16="http://schemas.microsoft.com/office/drawing/2014/main" val="1163374225"/>
                    </a:ext>
                  </a:extLst>
                </a:gridCol>
                <a:gridCol w="1284024">
                  <a:extLst>
                    <a:ext uri="{9D8B030D-6E8A-4147-A177-3AD203B41FA5}">
                      <a16:colId xmlns:a16="http://schemas.microsoft.com/office/drawing/2014/main" val="3006944646"/>
                    </a:ext>
                  </a:extLst>
                </a:gridCol>
                <a:gridCol w="1284024">
                  <a:extLst>
                    <a:ext uri="{9D8B030D-6E8A-4147-A177-3AD203B41FA5}">
                      <a16:colId xmlns:a16="http://schemas.microsoft.com/office/drawing/2014/main" val="3857652619"/>
                    </a:ext>
                  </a:extLst>
                </a:gridCol>
                <a:gridCol w="1284024">
                  <a:extLst>
                    <a:ext uri="{9D8B030D-6E8A-4147-A177-3AD203B41FA5}">
                      <a16:colId xmlns:a16="http://schemas.microsoft.com/office/drawing/2014/main" val="1931259118"/>
                    </a:ext>
                  </a:extLst>
                </a:gridCol>
              </a:tblGrid>
              <a:tr h="873772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7969348"/>
                  </a:ext>
                </a:extLst>
              </a:tr>
              <a:tr h="691364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y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0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4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12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24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40</a:t>
                      </a:r>
                      <a:endParaRPr lang="en-NZ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7494085"/>
                  </a:ext>
                </a:extLst>
              </a:tr>
            </a:tbl>
          </a:graphicData>
        </a:graphic>
      </p:graphicFrame>
      <p:pic>
        <p:nvPicPr>
          <p:cNvPr id="6" name="Picture 5" descr="NZ C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1494" y="0"/>
            <a:ext cx="1952506" cy="692696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11277" y="3861048"/>
            <a:ext cx="7992888" cy="1229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Find the first and second differences.</a:t>
            </a:r>
          </a:p>
        </p:txBody>
      </p:sp>
    </p:spTree>
    <p:extLst>
      <p:ext uri="{BB962C8B-B14F-4D97-AF65-F5344CB8AC3E}">
        <p14:creationId xmlns:p14="http://schemas.microsoft.com/office/powerpoint/2010/main" val="148221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4666878"/>
              </p:ext>
            </p:extLst>
          </p:nvPr>
        </p:nvGraphicFramePr>
        <p:xfrm>
          <a:off x="755650" y="2339204"/>
          <a:ext cx="7704138" cy="1574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4023">
                  <a:extLst>
                    <a:ext uri="{9D8B030D-6E8A-4147-A177-3AD203B41FA5}">
                      <a16:colId xmlns:a16="http://schemas.microsoft.com/office/drawing/2014/main" val="1040198754"/>
                    </a:ext>
                  </a:extLst>
                </a:gridCol>
                <a:gridCol w="1284023">
                  <a:extLst>
                    <a:ext uri="{9D8B030D-6E8A-4147-A177-3AD203B41FA5}">
                      <a16:colId xmlns:a16="http://schemas.microsoft.com/office/drawing/2014/main" val="2084176701"/>
                    </a:ext>
                  </a:extLst>
                </a:gridCol>
                <a:gridCol w="1284023">
                  <a:extLst>
                    <a:ext uri="{9D8B030D-6E8A-4147-A177-3AD203B41FA5}">
                      <a16:colId xmlns:a16="http://schemas.microsoft.com/office/drawing/2014/main" val="1163374225"/>
                    </a:ext>
                  </a:extLst>
                </a:gridCol>
                <a:gridCol w="1284023">
                  <a:extLst>
                    <a:ext uri="{9D8B030D-6E8A-4147-A177-3AD203B41FA5}">
                      <a16:colId xmlns:a16="http://schemas.microsoft.com/office/drawing/2014/main" val="3006944646"/>
                    </a:ext>
                  </a:extLst>
                </a:gridCol>
                <a:gridCol w="1284023">
                  <a:extLst>
                    <a:ext uri="{9D8B030D-6E8A-4147-A177-3AD203B41FA5}">
                      <a16:colId xmlns:a16="http://schemas.microsoft.com/office/drawing/2014/main" val="3857652619"/>
                    </a:ext>
                  </a:extLst>
                </a:gridCol>
                <a:gridCol w="1284023">
                  <a:extLst>
                    <a:ext uri="{9D8B030D-6E8A-4147-A177-3AD203B41FA5}">
                      <a16:colId xmlns:a16="http://schemas.microsoft.com/office/drawing/2014/main" val="1931259118"/>
                    </a:ext>
                  </a:extLst>
                </a:gridCol>
              </a:tblGrid>
              <a:tr h="873772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NZ" sz="4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NZ" sz="4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NZ" sz="4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NZ" sz="4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NZ" sz="4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NZ" sz="4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7969348"/>
                  </a:ext>
                </a:extLst>
              </a:tr>
              <a:tr h="691364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y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7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9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11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13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15</a:t>
                      </a:r>
                      <a:endParaRPr lang="en-NZ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7494085"/>
                  </a:ext>
                </a:extLst>
              </a:tr>
            </a:tbl>
          </a:graphicData>
        </a:graphic>
      </p:graphicFrame>
      <p:pic>
        <p:nvPicPr>
          <p:cNvPr id="6" name="Picture 5" descr="NZ C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1494" y="0"/>
            <a:ext cx="1952506" cy="692696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755576" y="5459955"/>
            <a:ext cx="7992888" cy="84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4000" kern="0" dirty="0" smtClean="0"/>
              <a:t>The rule is y = 2x + 5</a:t>
            </a:r>
            <a:endParaRPr lang="en-NZ" sz="4000" kern="0" dirty="0"/>
          </a:p>
        </p:txBody>
      </p:sp>
      <p:sp>
        <p:nvSpPr>
          <p:cNvPr id="11" name="TextBox 10"/>
          <p:cNvSpPr txBox="1"/>
          <p:nvPr/>
        </p:nvSpPr>
        <p:spPr>
          <a:xfrm>
            <a:off x="2843808" y="436288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67944" y="436288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40086" y="436288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88224" y="436288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2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NZ" dirty="0" smtClean="0"/>
              <a:t>Linear Sequences – Recap 1</a:t>
            </a:r>
            <a:endParaRPr lang="en-NZ" dirty="0"/>
          </a:p>
        </p:txBody>
      </p:sp>
      <p:sp>
        <p:nvSpPr>
          <p:cNvPr id="20" name="Curved Up Arrow 19"/>
          <p:cNvSpPr/>
          <p:nvPr/>
        </p:nvSpPr>
        <p:spPr>
          <a:xfrm>
            <a:off x="2771800" y="3933909"/>
            <a:ext cx="1080120" cy="498894"/>
          </a:xfrm>
          <a:prstGeom prst="curvedUp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Curved Up Arrow 20"/>
          <p:cNvSpPr/>
          <p:nvPr/>
        </p:nvSpPr>
        <p:spPr>
          <a:xfrm>
            <a:off x="4091946" y="3933909"/>
            <a:ext cx="1080120" cy="498894"/>
          </a:xfrm>
          <a:prstGeom prst="curvedUp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2" name="Curved Up Arrow 21"/>
          <p:cNvSpPr/>
          <p:nvPr/>
        </p:nvSpPr>
        <p:spPr>
          <a:xfrm>
            <a:off x="5316082" y="3933909"/>
            <a:ext cx="1080120" cy="498894"/>
          </a:xfrm>
          <a:prstGeom prst="curvedUp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Curved Up Arrow 22"/>
          <p:cNvSpPr/>
          <p:nvPr/>
        </p:nvSpPr>
        <p:spPr>
          <a:xfrm>
            <a:off x="6624954" y="3933909"/>
            <a:ext cx="1080120" cy="498894"/>
          </a:xfrm>
          <a:prstGeom prst="curvedUp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27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The Differences are Found</a:t>
            </a:r>
            <a:endParaRPr lang="en-NZ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4650452"/>
              </p:ext>
            </p:extLst>
          </p:nvPr>
        </p:nvGraphicFramePr>
        <p:xfrm>
          <a:off x="755650" y="1988840"/>
          <a:ext cx="7704143" cy="2976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4023">
                  <a:extLst>
                    <a:ext uri="{9D8B030D-6E8A-4147-A177-3AD203B41FA5}">
                      <a16:colId xmlns:a16="http://schemas.microsoft.com/office/drawing/2014/main" val="1040198754"/>
                    </a:ext>
                  </a:extLst>
                </a:gridCol>
                <a:gridCol w="642012">
                  <a:extLst>
                    <a:ext uri="{9D8B030D-6E8A-4147-A177-3AD203B41FA5}">
                      <a16:colId xmlns:a16="http://schemas.microsoft.com/office/drawing/2014/main" val="2084176701"/>
                    </a:ext>
                  </a:extLst>
                </a:gridCol>
                <a:gridCol w="642012">
                  <a:extLst>
                    <a:ext uri="{9D8B030D-6E8A-4147-A177-3AD203B41FA5}">
                      <a16:colId xmlns:a16="http://schemas.microsoft.com/office/drawing/2014/main" val="4209450511"/>
                    </a:ext>
                  </a:extLst>
                </a:gridCol>
                <a:gridCol w="642012">
                  <a:extLst>
                    <a:ext uri="{9D8B030D-6E8A-4147-A177-3AD203B41FA5}">
                      <a16:colId xmlns:a16="http://schemas.microsoft.com/office/drawing/2014/main" val="1163374225"/>
                    </a:ext>
                  </a:extLst>
                </a:gridCol>
                <a:gridCol w="642012">
                  <a:extLst>
                    <a:ext uri="{9D8B030D-6E8A-4147-A177-3AD203B41FA5}">
                      <a16:colId xmlns:a16="http://schemas.microsoft.com/office/drawing/2014/main" val="1723222166"/>
                    </a:ext>
                  </a:extLst>
                </a:gridCol>
                <a:gridCol w="642012">
                  <a:extLst>
                    <a:ext uri="{9D8B030D-6E8A-4147-A177-3AD203B41FA5}">
                      <a16:colId xmlns:a16="http://schemas.microsoft.com/office/drawing/2014/main" val="3006944646"/>
                    </a:ext>
                  </a:extLst>
                </a:gridCol>
                <a:gridCol w="642012">
                  <a:extLst>
                    <a:ext uri="{9D8B030D-6E8A-4147-A177-3AD203B41FA5}">
                      <a16:colId xmlns:a16="http://schemas.microsoft.com/office/drawing/2014/main" val="1907971225"/>
                    </a:ext>
                  </a:extLst>
                </a:gridCol>
                <a:gridCol w="642012">
                  <a:extLst>
                    <a:ext uri="{9D8B030D-6E8A-4147-A177-3AD203B41FA5}">
                      <a16:colId xmlns:a16="http://schemas.microsoft.com/office/drawing/2014/main" val="3857652619"/>
                    </a:ext>
                  </a:extLst>
                </a:gridCol>
                <a:gridCol w="642012">
                  <a:extLst>
                    <a:ext uri="{9D8B030D-6E8A-4147-A177-3AD203B41FA5}">
                      <a16:colId xmlns:a16="http://schemas.microsoft.com/office/drawing/2014/main" val="599367956"/>
                    </a:ext>
                  </a:extLst>
                </a:gridCol>
                <a:gridCol w="642012">
                  <a:extLst>
                    <a:ext uri="{9D8B030D-6E8A-4147-A177-3AD203B41FA5}">
                      <a16:colId xmlns:a16="http://schemas.microsoft.com/office/drawing/2014/main" val="1931259118"/>
                    </a:ext>
                  </a:extLst>
                </a:gridCol>
                <a:gridCol w="642012">
                  <a:extLst>
                    <a:ext uri="{9D8B030D-6E8A-4147-A177-3AD203B41FA5}">
                      <a16:colId xmlns:a16="http://schemas.microsoft.com/office/drawing/2014/main" val="1942963999"/>
                    </a:ext>
                  </a:extLst>
                </a:gridCol>
              </a:tblGrid>
              <a:tr h="873772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969348"/>
                  </a:ext>
                </a:extLst>
              </a:tr>
              <a:tr h="691364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y</a:t>
                      </a:r>
                      <a:endParaRPr lang="en-NZ" sz="4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0</a:t>
                      </a:r>
                      <a:endParaRPr lang="en-NZ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4</a:t>
                      </a:r>
                      <a:endParaRPr lang="en-NZ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12</a:t>
                      </a:r>
                      <a:endParaRPr lang="en-NZ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24</a:t>
                      </a:r>
                      <a:endParaRPr lang="en-NZ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40</a:t>
                      </a:r>
                      <a:endParaRPr lang="en-NZ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494085"/>
                  </a:ext>
                </a:extLst>
              </a:tr>
              <a:tr h="69136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Diff 1</a:t>
                      </a:r>
                      <a:endParaRPr lang="en-NZ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NZ" sz="4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4</a:t>
                      </a:r>
                      <a:endParaRPr lang="en-NZ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NZ" sz="4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8</a:t>
                      </a:r>
                      <a:endParaRPr lang="en-NZ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NZ" sz="4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12</a:t>
                      </a:r>
                      <a:endParaRPr lang="en-NZ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NZ" sz="4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16</a:t>
                      </a:r>
                      <a:endParaRPr lang="en-NZ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NZ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7315304"/>
                  </a:ext>
                </a:extLst>
              </a:tr>
              <a:tr h="6913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Diff 2</a:t>
                      </a:r>
                      <a:endParaRPr lang="en-NZ" sz="3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NZ" sz="4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4</a:t>
                      </a:r>
                      <a:endParaRPr lang="en-NZ" sz="4000" dirty="0"/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pPr algn="ctr"/>
                      <a:endParaRPr lang="en-NZ" sz="4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4</a:t>
                      </a:r>
                      <a:endParaRPr lang="en-NZ" sz="4000" dirty="0"/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pPr algn="ctr"/>
                      <a:endParaRPr lang="en-NZ" sz="4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4</a:t>
                      </a:r>
                      <a:endParaRPr lang="en-NZ" sz="4000" dirty="0"/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pPr algn="ctr"/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NZ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4716787"/>
                  </a:ext>
                </a:extLst>
              </a:tr>
            </a:tbl>
          </a:graphicData>
        </a:graphic>
      </p:graphicFrame>
      <p:pic>
        <p:nvPicPr>
          <p:cNvPr id="6" name="Picture 5" descr="NZ C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1494" y="0"/>
            <a:ext cx="1952506" cy="692696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720590" y="5295574"/>
            <a:ext cx="7992888" cy="1229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The second difference tells us that the rule will </a:t>
            </a:r>
            <a:r>
              <a:rPr lang="en-US" kern="0" dirty="0" smtClean="0"/>
              <a:t>start </a:t>
            </a:r>
            <a:r>
              <a:rPr lang="en-US" kern="0" dirty="0" smtClean="0"/>
              <a:t>y = 2x²</a:t>
            </a:r>
          </a:p>
        </p:txBody>
      </p:sp>
    </p:spTree>
    <p:extLst>
      <p:ext uri="{BB962C8B-B14F-4D97-AF65-F5344CB8AC3E}">
        <p14:creationId xmlns:p14="http://schemas.microsoft.com/office/powerpoint/2010/main" val="425348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The Rule is Found</a:t>
            </a:r>
            <a:endParaRPr lang="en-NZ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0052896"/>
              </p:ext>
            </p:extLst>
          </p:nvPr>
        </p:nvGraphicFramePr>
        <p:xfrm>
          <a:off x="755650" y="1988840"/>
          <a:ext cx="7704143" cy="2976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4023">
                  <a:extLst>
                    <a:ext uri="{9D8B030D-6E8A-4147-A177-3AD203B41FA5}">
                      <a16:colId xmlns:a16="http://schemas.microsoft.com/office/drawing/2014/main" val="1040198754"/>
                    </a:ext>
                  </a:extLst>
                </a:gridCol>
                <a:gridCol w="1284024">
                  <a:extLst>
                    <a:ext uri="{9D8B030D-6E8A-4147-A177-3AD203B41FA5}">
                      <a16:colId xmlns:a16="http://schemas.microsoft.com/office/drawing/2014/main" val="2084176701"/>
                    </a:ext>
                  </a:extLst>
                </a:gridCol>
                <a:gridCol w="1284024">
                  <a:extLst>
                    <a:ext uri="{9D8B030D-6E8A-4147-A177-3AD203B41FA5}">
                      <a16:colId xmlns:a16="http://schemas.microsoft.com/office/drawing/2014/main" val="1163374225"/>
                    </a:ext>
                  </a:extLst>
                </a:gridCol>
                <a:gridCol w="1284024">
                  <a:extLst>
                    <a:ext uri="{9D8B030D-6E8A-4147-A177-3AD203B41FA5}">
                      <a16:colId xmlns:a16="http://schemas.microsoft.com/office/drawing/2014/main" val="3006944646"/>
                    </a:ext>
                  </a:extLst>
                </a:gridCol>
                <a:gridCol w="1284024">
                  <a:extLst>
                    <a:ext uri="{9D8B030D-6E8A-4147-A177-3AD203B41FA5}">
                      <a16:colId xmlns:a16="http://schemas.microsoft.com/office/drawing/2014/main" val="3857652619"/>
                    </a:ext>
                  </a:extLst>
                </a:gridCol>
                <a:gridCol w="1284024">
                  <a:extLst>
                    <a:ext uri="{9D8B030D-6E8A-4147-A177-3AD203B41FA5}">
                      <a16:colId xmlns:a16="http://schemas.microsoft.com/office/drawing/2014/main" val="1931259118"/>
                    </a:ext>
                  </a:extLst>
                </a:gridCol>
              </a:tblGrid>
              <a:tr h="873772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7969348"/>
                  </a:ext>
                </a:extLst>
              </a:tr>
              <a:tr h="691364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y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0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4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12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24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40</a:t>
                      </a:r>
                      <a:endParaRPr lang="en-NZ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7494085"/>
                  </a:ext>
                </a:extLst>
              </a:tr>
              <a:tr h="691364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2x</a:t>
                      </a:r>
                      <a:r>
                        <a:rPr lang="en-US" sz="4000" kern="0" dirty="0" smtClean="0"/>
                        <a:t>²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2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8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18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32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50</a:t>
                      </a:r>
                      <a:endParaRPr lang="en-NZ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7691952"/>
                  </a:ext>
                </a:extLst>
              </a:tr>
              <a:tr h="69136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Diff</a:t>
                      </a:r>
                      <a:endParaRPr lang="en-NZ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-2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-4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-6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-8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-10</a:t>
                      </a:r>
                      <a:endParaRPr lang="en-NZ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4717657"/>
                  </a:ext>
                </a:extLst>
              </a:tr>
            </a:tbl>
          </a:graphicData>
        </a:graphic>
      </p:graphicFrame>
      <p:pic>
        <p:nvPicPr>
          <p:cNvPr id="6" name="Picture 5" descr="NZ C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1494" y="0"/>
            <a:ext cx="1952506" cy="692696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720590" y="5295574"/>
            <a:ext cx="7992888" cy="1229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4000" kern="0" dirty="0" smtClean="0"/>
              <a:t>The rule will be y = 2x² </a:t>
            </a:r>
            <a:r>
              <a:rPr lang="en-US" sz="4000" kern="0" dirty="0"/>
              <a:t>– </a:t>
            </a:r>
            <a:r>
              <a:rPr lang="en-US" sz="4000" kern="0" dirty="0" smtClean="0"/>
              <a:t>2x </a:t>
            </a:r>
          </a:p>
        </p:txBody>
      </p:sp>
    </p:spTree>
    <p:extLst>
      <p:ext uri="{BB962C8B-B14F-4D97-AF65-F5344CB8AC3E}">
        <p14:creationId xmlns:p14="http://schemas.microsoft.com/office/powerpoint/2010/main" val="389131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What is The Rule?</a:t>
            </a:r>
            <a:endParaRPr lang="en-NZ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9696977"/>
              </p:ext>
            </p:extLst>
          </p:nvPr>
        </p:nvGraphicFramePr>
        <p:xfrm>
          <a:off x="755650" y="1988840"/>
          <a:ext cx="7704143" cy="1574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4023">
                  <a:extLst>
                    <a:ext uri="{9D8B030D-6E8A-4147-A177-3AD203B41FA5}">
                      <a16:colId xmlns:a16="http://schemas.microsoft.com/office/drawing/2014/main" val="1040198754"/>
                    </a:ext>
                  </a:extLst>
                </a:gridCol>
                <a:gridCol w="1284024">
                  <a:extLst>
                    <a:ext uri="{9D8B030D-6E8A-4147-A177-3AD203B41FA5}">
                      <a16:colId xmlns:a16="http://schemas.microsoft.com/office/drawing/2014/main" val="2084176701"/>
                    </a:ext>
                  </a:extLst>
                </a:gridCol>
                <a:gridCol w="1284024">
                  <a:extLst>
                    <a:ext uri="{9D8B030D-6E8A-4147-A177-3AD203B41FA5}">
                      <a16:colId xmlns:a16="http://schemas.microsoft.com/office/drawing/2014/main" val="1163374225"/>
                    </a:ext>
                  </a:extLst>
                </a:gridCol>
                <a:gridCol w="1284024">
                  <a:extLst>
                    <a:ext uri="{9D8B030D-6E8A-4147-A177-3AD203B41FA5}">
                      <a16:colId xmlns:a16="http://schemas.microsoft.com/office/drawing/2014/main" val="3006944646"/>
                    </a:ext>
                  </a:extLst>
                </a:gridCol>
                <a:gridCol w="1284024">
                  <a:extLst>
                    <a:ext uri="{9D8B030D-6E8A-4147-A177-3AD203B41FA5}">
                      <a16:colId xmlns:a16="http://schemas.microsoft.com/office/drawing/2014/main" val="3857652619"/>
                    </a:ext>
                  </a:extLst>
                </a:gridCol>
                <a:gridCol w="1284024">
                  <a:extLst>
                    <a:ext uri="{9D8B030D-6E8A-4147-A177-3AD203B41FA5}">
                      <a16:colId xmlns:a16="http://schemas.microsoft.com/office/drawing/2014/main" val="1931259118"/>
                    </a:ext>
                  </a:extLst>
                </a:gridCol>
              </a:tblGrid>
              <a:tr h="873772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7969348"/>
                  </a:ext>
                </a:extLst>
              </a:tr>
              <a:tr h="691364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y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-1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8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23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44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71</a:t>
                      </a:r>
                      <a:endParaRPr lang="en-NZ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7494085"/>
                  </a:ext>
                </a:extLst>
              </a:tr>
            </a:tbl>
          </a:graphicData>
        </a:graphic>
      </p:graphicFrame>
      <p:pic>
        <p:nvPicPr>
          <p:cNvPr id="6" name="Picture 5" descr="NZ C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1494" y="0"/>
            <a:ext cx="1952506" cy="692696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11277" y="3861048"/>
            <a:ext cx="7992888" cy="1229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Find the first and second differences.</a:t>
            </a:r>
          </a:p>
        </p:txBody>
      </p:sp>
    </p:spTree>
    <p:extLst>
      <p:ext uri="{BB962C8B-B14F-4D97-AF65-F5344CB8AC3E}">
        <p14:creationId xmlns:p14="http://schemas.microsoft.com/office/powerpoint/2010/main" val="267381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The Differences are Found</a:t>
            </a:r>
            <a:endParaRPr lang="en-NZ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9433706"/>
              </p:ext>
            </p:extLst>
          </p:nvPr>
        </p:nvGraphicFramePr>
        <p:xfrm>
          <a:off x="755650" y="1988840"/>
          <a:ext cx="7704143" cy="2976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4023">
                  <a:extLst>
                    <a:ext uri="{9D8B030D-6E8A-4147-A177-3AD203B41FA5}">
                      <a16:colId xmlns:a16="http://schemas.microsoft.com/office/drawing/2014/main" val="1040198754"/>
                    </a:ext>
                  </a:extLst>
                </a:gridCol>
                <a:gridCol w="642012">
                  <a:extLst>
                    <a:ext uri="{9D8B030D-6E8A-4147-A177-3AD203B41FA5}">
                      <a16:colId xmlns:a16="http://schemas.microsoft.com/office/drawing/2014/main" val="2084176701"/>
                    </a:ext>
                  </a:extLst>
                </a:gridCol>
                <a:gridCol w="642012">
                  <a:extLst>
                    <a:ext uri="{9D8B030D-6E8A-4147-A177-3AD203B41FA5}">
                      <a16:colId xmlns:a16="http://schemas.microsoft.com/office/drawing/2014/main" val="4209450511"/>
                    </a:ext>
                  </a:extLst>
                </a:gridCol>
                <a:gridCol w="642012">
                  <a:extLst>
                    <a:ext uri="{9D8B030D-6E8A-4147-A177-3AD203B41FA5}">
                      <a16:colId xmlns:a16="http://schemas.microsoft.com/office/drawing/2014/main" val="1163374225"/>
                    </a:ext>
                  </a:extLst>
                </a:gridCol>
                <a:gridCol w="642012">
                  <a:extLst>
                    <a:ext uri="{9D8B030D-6E8A-4147-A177-3AD203B41FA5}">
                      <a16:colId xmlns:a16="http://schemas.microsoft.com/office/drawing/2014/main" val="1723222166"/>
                    </a:ext>
                  </a:extLst>
                </a:gridCol>
                <a:gridCol w="642012">
                  <a:extLst>
                    <a:ext uri="{9D8B030D-6E8A-4147-A177-3AD203B41FA5}">
                      <a16:colId xmlns:a16="http://schemas.microsoft.com/office/drawing/2014/main" val="3006944646"/>
                    </a:ext>
                  </a:extLst>
                </a:gridCol>
                <a:gridCol w="642012">
                  <a:extLst>
                    <a:ext uri="{9D8B030D-6E8A-4147-A177-3AD203B41FA5}">
                      <a16:colId xmlns:a16="http://schemas.microsoft.com/office/drawing/2014/main" val="1907971225"/>
                    </a:ext>
                  </a:extLst>
                </a:gridCol>
                <a:gridCol w="642012">
                  <a:extLst>
                    <a:ext uri="{9D8B030D-6E8A-4147-A177-3AD203B41FA5}">
                      <a16:colId xmlns:a16="http://schemas.microsoft.com/office/drawing/2014/main" val="3857652619"/>
                    </a:ext>
                  </a:extLst>
                </a:gridCol>
                <a:gridCol w="642012">
                  <a:extLst>
                    <a:ext uri="{9D8B030D-6E8A-4147-A177-3AD203B41FA5}">
                      <a16:colId xmlns:a16="http://schemas.microsoft.com/office/drawing/2014/main" val="599367956"/>
                    </a:ext>
                  </a:extLst>
                </a:gridCol>
                <a:gridCol w="642012">
                  <a:extLst>
                    <a:ext uri="{9D8B030D-6E8A-4147-A177-3AD203B41FA5}">
                      <a16:colId xmlns:a16="http://schemas.microsoft.com/office/drawing/2014/main" val="1931259118"/>
                    </a:ext>
                  </a:extLst>
                </a:gridCol>
                <a:gridCol w="642012">
                  <a:extLst>
                    <a:ext uri="{9D8B030D-6E8A-4147-A177-3AD203B41FA5}">
                      <a16:colId xmlns:a16="http://schemas.microsoft.com/office/drawing/2014/main" val="1942963999"/>
                    </a:ext>
                  </a:extLst>
                </a:gridCol>
              </a:tblGrid>
              <a:tr h="873772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969348"/>
                  </a:ext>
                </a:extLst>
              </a:tr>
              <a:tr h="691364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y</a:t>
                      </a:r>
                      <a:endParaRPr lang="en-NZ" sz="4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-1</a:t>
                      </a:r>
                      <a:endParaRPr lang="en-NZ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8</a:t>
                      </a:r>
                      <a:endParaRPr lang="en-NZ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23</a:t>
                      </a:r>
                      <a:endParaRPr lang="en-NZ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44</a:t>
                      </a:r>
                      <a:endParaRPr lang="en-NZ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71</a:t>
                      </a:r>
                      <a:endParaRPr lang="en-NZ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494085"/>
                  </a:ext>
                </a:extLst>
              </a:tr>
              <a:tr h="69136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Diff 1</a:t>
                      </a:r>
                      <a:endParaRPr lang="en-NZ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NZ" sz="4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9</a:t>
                      </a:r>
                      <a:endParaRPr lang="en-NZ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NZ" sz="4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15</a:t>
                      </a:r>
                      <a:endParaRPr lang="en-NZ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NZ" sz="4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21</a:t>
                      </a:r>
                      <a:endParaRPr lang="en-NZ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NZ" sz="4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27</a:t>
                      </a:r>
                      <a:endParaRPr lang="en-NZ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NZ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7315304"/>
                  </a:ext>
                </a:extLst>
              </a:tr>
              <a:tr h="6913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Diff 2</a:t>
                      </a:r>
                      <a:endParaRPr lang="en-NZ" sz="3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NZ" sz="4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6</a:t>
                      </a:r>
                      <a:endParaRPr lang="en-NZ" sz="4000" dirty="0"/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pPr algn="ctr"/>
                      <a:endParaRPr lang="en-NZ" sz="4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6</a:t>
                      </a:r>
                      <a:endParaRPr lang="en-NZ" sz="4000" dirty="0"/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pPr algn="ctr"/>
                      <a:endParaRPr lang="en-NZ" sz="4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6</a:t>
                      </a:r>
                      <a:endParaRPr lang="en-NZ" sz="4000" dirty="0"/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pPr algn="ctr"/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NZ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4716787"/>
                  </a:ext>
                </a:extLst>
              </a:tr>
            </a:tbl>
          </a:graphicData>
        </a:graphic>
      </p:graphicFrame>
      <p:pic>
        <p:nvPicPr>
          <p:cNvPr id="6" name="Picture 5" descr="NZ C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1494" y="0"/>
            <a:ext cx="1952506" cy="692696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720590" y="5295574"/>
            <a:ext cx="7992888" cy="1229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The second difference tells us that the rule will </a:t>
            </a:r>
            <a:r>
              <a:rPr lang="en-US" kern="0" dirty="0" smtClean="0"/>
              <a:t>start y </a:t>
            </a:r>
            <a:r>
              <a:rPr lang="en-US" kern="0" dirty="0" smtClean="0"/>
              <a:t>= 3x²</a:t>
            </a:r>
          </a:p>
        </p:txBody>
      </p:sp>
    </p:spTree>
    <p:extLst>
      <p:ext uri="{BB962C8B-B14F-4D97-AF65-F5344CB8AC3E}">
        <p14:creationId xmlns:p14="http://schemas.microsoft.com/office/powerpoint/2010/main" val="366714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The Rule is Found</a:t>
            </a:r>
            <a:endParaRPr lang="en-NZ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1124211"/>
              </p:ext>
            </p:extLst>
          </p:nvPr>
        </p:nvGraphicFramePr>
        <p:xfrm>
          <a:off x="755650" y="1988840"/>
          <a:ext cx="7704143" cy="2976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4023">
                  <a:extLst>
                    <a:ext uri="{9D8B030D-6E8A-4147-A177-3AD203B41FA5}">
                      <a16:colId xmlns:a16="http://schemas.microsoft.com/office/drawing/2014/main" val="1040198754"/>
                    </a:ext>
                  </a:extLst>
                </a:gridCol>
                <a:gridCol w="1284024">
                  <a:extLst>
                    <a:ext uri="{9D8B030D-6E8A-4147-A177-3AD203B41FA5}">
                      <a16:colId xmlns:a16="http://schemas.microsoft.com/office/drawing/2014/main" val="2084176701"/>
                    </a:ext>
                  </a:extLst>
                </a:gridCol>
                <a:gridCol w="1284024">
                  <a:extLst>
                    <a:ext uri="{9D8B030D-6E8A-4147-A177-3AD203B41FA5}">
                      <a16:colId xmlns:a16="http://schemas.microsoft.com/office/drawing/2014/main" val="1163374225"/>
                    </a:ext>
                  </a:extLst>
                </a:gridCol>
                <a:gridCol w="1284024">
                  <a:extLst>
                    <a:ext uri="{9D8B030D-6E8A-4147-A177-3AD203B41FA5}">
                      <a16:colId xmlns:a16="http://schemas.microsoft.com/office/drawing/2014/main" val="3006944646"/>
                    </a:ext>
                  </a:extLst>
                </a:gridCol>
                <a:gridCol w="1284024">
                  <a:extLst>
                    <a:ext uri="{9D8B030D-6E8A-4147-A177-3AD203B41FA5}">
                      <a16:colId xmlns:a16="http://schemas.microsoft.com/office/drawing/2014/main" val="3857652619"/>
                    </a:ext>
                  </a:extLst>
                </a:gridCol>
                <a:gridCol w="1284024">
                  <a:extLst>
                    <a:ext uri="{9D8B030D-6E8A-4147-A177-3AD203B41FA5}">
                      <a16:colId xmlns:a16="http://schemas.microsoft.com/office/drawing/2014/main" val="1931259118"/>
                    </a:ext>
                  </a:extLst>
                </a:gridCol>
              </a:tblGrid>
              <a:tr h="873772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7969348"/>
                  </a:ext>
                </a:extLst>
              </a:tr>
              <a:tr h="691364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y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-1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8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23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44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71</a:t>
                      </a:r>
                      <a:endParaRPr lang="en-NZ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7494085"/>
                  </a:ext>
                </a:extLst>
              </a:tr>
              <a:tr h="691364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3x</a:t>
                      </a:r>
                      <a:r>
                        <a:rPr lang="en-US" sz="4000" kern="0" dirty="0" smtClean="0"/>
                        <a:t>²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3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12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27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48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75</a:t>
                      </a:r>
                      <a:endParaRPr lang="en-NZ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7691952"/>
                  </a:ext>
                </a:extLst>
              </a:tr>
              <a:tr h="69136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Diff</a:t>
                      </a:r>
                      <a:endParaRPr lang="en-NZ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-4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-4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-4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-4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-4</a:t>
                      </a:r>
                      <a:endParaRPr lang="en-NZ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4717657"/>
                  </a:ext>
                </a:extLst>
              </a:tr>
            </a:tbl>
          </a:graphicData>
        </a:graphic>
      </p:graphicFrame>
      <p:pic>
        <p:nvPicPr>
          <p:cNvPr id="6" name="Picture 5" descr="NZ C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1494" y="0"/>
            <a:ext cx="1952506" cy="692696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720590" y="5295574"/>
            <a:ext cx="7992888" cy="1229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3600" kern="0" dirty="0" smtClean="0"/>
              <a:t>The rule will be y = 3x² </a:t>
            </a:r>
            <a:r>
              <a:rPr lang="en-US" sz="3600" kern="0" dirty="0"/>
              <a:t>– </a:t>
            </a:r>
            <a:r>
              <a:rPr lang="en-US" sz="3600" kern="0" dirty="0" smtClean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1786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Find The Rule</a:t>
            </a:r>
            <a:r>
              <a:rPr lang="en-NZ" dirty="0"/>
              <a:t> </a:t>
            </a:r>
            <a:r>
              <a:rPr lang="en-NZ" dirty="0" smtClean="0"/>
              <a:t>- Excellence</a:t>
            </a:r>
            <a:endParaRPr lang="en-NZ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038495"/>
              </p:ext>
            </p:extLst>
          </p:nvPr>
        </p:nvGraphicFramePr>
        <p:xfrm>
          <a:off x="755650" y="1988840"/>
          <a:ext cx="7704143" cy="1574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4023">
                  <a:extLst>
                    <a:ext uri="{9D8B030D-6E8A-4147-A177-3AD203B41FA5}">
                      <a16:colId xmlns:a16="http://schemas.microsoft.com/office/drawing/2014/main" val="1040198754"/>
                    </a:ext>
                  </a:extLst>
                </a:gridCol>
                <a:gridCol w="1284024">
                  <a:extLst>
                    <a:ext uri="{9D8B030D-6E8A-4147-A177-3AD203B41FA5}">
                      <a16:colId xmlns:a16="http://schemas.microsoft.com/office/drawing/2014/main" val="2084176701"/>
                    </a:ext>
                  </a:extLst>
                </a:gridCol>
                <a:gridCol w="1284024">
                  <a:extLst>
                    <a:ext uri="{9D8B030D-6E8A-4147-A177-3AD203B41FA5}">
                      <a16:colId xmlns:a16="http://schemas.microsoft.com/office/drawing/2014/main" val="1163374225"/>
                    </a:ext>
                  </a:extLst>
                </a:gridCol>
                <a:gridCol w="1284024">
                  <a:extLst>
                    <a:ext uri="{9D8B030D-6E8A-4147-A177-3AD203B41FA5}">
                      <a16:colId xmlns:a16="http://schemas.microsoft.com/office/drawing/2014/main" val="3006944646"/>
                    </a:ext>
                  </a:extLst>
                </a:gridCol>
                <a:gridCol w="1284024">
                  <a:extLst>
                    <a:ext uri="{9D8B030D-6E8A-4147-A177-3AD203B41FA5}">
                      <a16:colId xmlns:a16="http://schemas.microsoft.com/office/drawing/2014/main" val="3857652619"/>
                    </a:ext>
                  </a:extLst>
                </a:gridCol>
                <a:gridCol w="1284024">
                  <a:extLst>
                    <a:ext uri="{9D8B030D-6E8A-4147-A177-3AD203B41FA5}">
                      <a16:colId xmlns:a16="http://schemas.microsoft.com/office/drawing/2014/main" val="1931259118"/>
                    </a:ext>
                  </a:extLst>
                </a:gridCol>
              </a:tblGrid>
              <a:tr h="873772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7969348"/>
                  </a:ext>
                </a:extLst>
              </a:tr>
              <a:tr h="691364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y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6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15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28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45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66</a:t>
                      </a:r>
                      <a:endParaRPr lang="en-NZ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7494085"/>
                  </a:ext>
                </a:extLst>
              </a:tr>
            </a:tbl>
          </a:graphicData>
        </a:graphic>
      </p:graphicFrame>
      <p:pic>
        <p:nvPicPr>
          <p:cNvPr id="6" name="Picture 5" descr="NZ C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1494" y="0"/>
            <a:ext cx="1952506" cy="692696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11277" y="3861048"/>
            <a:ext cx="7992888" cy="1229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Find the first and second differences.</a:t>
            </a:r>
          </a:p>
        </p:txBody>
      </p:sp>
    </p:spTree>
    <p:extLst>
      <p:ext uri="{BB962C8B-B14F-4D97-AF65-F5344CB8AC3E}">
        <p14:creationId xmlns:p14="http://schemas.microsoft.com/office/powerpoint/2010/main" val="199706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The Differences are Found</a:t>
            </a:r>
            <a:endParaRPr lang="en-NZ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2924015"/>
              </p:ext>
            </p:extLst>
          </p:nvPr>
        </p:nvGraphicFramePr>
        <p:xfrm>
          <a:off x="755650" y="1988840"/>
          <a:ext cx="7704143" cy="2976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4023">
                  <a:extLst>
                    <a:ext uri="{9D8B030D-6E8A-4147-A177-3AD203B41FA5}">
                      <a16:colId xmlns:a16="http://schemas.microsoft.com/office/drawing/2014/main" val="1040198754"/>
                    </a:ext>
                  </a:extLst>
                </a:gridCol>
                <a:gridCol w="642012">
                  <a:extLst>
                    <a:ext uri="{9D8B030D-6E8A-4147-A177-3AD203B41FA5}">
                      <a16:colId xmlns:a16="http://schemas.microsoft.com/office/drawing/2014/main" val="2084176701"/>
                    </a:ext>
                  </a:extLst>
                </a:gridCol>
                <a:gridCol w="642012">
                  <a:extLst>
                    <a:ext uri="{9D8B030D-6E8A-4147-A177-3AD203B41FA5}">
                      <a16:colId xmlns:a16="http://schemas.microsoft.com/office/drawing/2014/main" val="4209450511"/>
                    </a:ext>
                  </a:extLst>
                </a:gridCol>
                <a:gridCol w="642012">
                  <a:extLst>
                    <a:ext uri="{9D8B030D-6E8A-4147-A177-3AD203B41FA5}">
                      <a16:colId xmlns:a16="http://schemas.microsoft.com/office/drawing/2014/main" val="1163374225"/>
                    </a:ext>
                  </a:extLst>
                </a:gridCol>
                <a:gridCol w="642012">
                  <a:extLst>
                    <a:ext uri="{9D8B030D-6E8A-4147-A177-3AD203B41FA5}">
                      <a16:colId xmlns:a16="http://schemas.microsoft.com/office/drawing/2014/main" val="1723222166"/>
                    </a:ext>
                  </a:extLst>
                </a:gridCol>
                <a:gridCol w="642012">
                  <a:extLst>
                    <a:ext uri="{9D8B030D-6E8A-4147-A177-3AD203B41FA5}">
                      <a16:colId xmlns:a16="http://schemas.microsoft.com/office/drawing/2014/main" val="3006944646"/>
                    </a:ext>
                  </a:extLst>
                </a:gridCol>
                <a:gridCol w="642012">
                  <a:extLst>
                    <a:ext uri="{9D8B030D-6E8A-4147-A177-3AD203B41FA5}">
                      <a16:colId xmlns:a16="http://schemas.microsoft.com/office/drawing/2014/main" val="1907971225"/>
                    </a:ext>
                  </a:extLst>
                </a:gridCol>
                <a:gridCol w="642012">
                  <a:extLst>
                    <a:ext uri="{9D8B030D-6E8A-4147-A177-3AD203B41FA5}">
                      <a16:colId xmlns:a16="http://schemas.microsoft.com/office/drawing/2014/main" val="3857652619"/>
                    </a:ext>
                  </a:extLst>
                </a:gridCol>
                <a:gridCol w="642012">
                  <a:extLst>
                    <a:ext uri="{9D8B030D-6E8A-4147-A177-3AD203B41FA5}">
                      <a16:colId xmlns:a16="http://schemas.microsoft.com/office/drawing/2014/main" val="599367956"/>
                    </a:ext>
                  </a:extLst>
                </a:gridCol>
                <a:gridCol w="642012">
                  <a:extLst>
                    <a:ext uri="{9D8B030D-6E8A-4147-A177-3AD203B41FA5}">
                      <a16:colId xmlns:a16="http://schemas.microsoft.com/office/drawing/2014/main" val="1931259118"/>
                    </a:ext>
                  </a:extLst>
                </a:gridCol>
                <a:gridCol w="642012">
                  <a:extLst>
                    <a:ext uri="{9D8B030D-6E8A-4147-A177-3AD203B41FA5}">
                      <a16:colId xmlns:a16="http://schemas.microsoft.com/office/drawing/2014/main" val="1942963999"/>
                    </a:ext>
                  </a:extLst>
                </a:gridCol>
              </a:tblGrid>
              <a:tr h="873772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969348"/>
                  </a:ext>
                </a:extLst>
              </a:tr>
              <a:tr h="691364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y</a:t>
                      </a:r>
                      <a:endParaRPr lang="en-NZ" sz="4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6</a:t>
                      </a:r>
                      <a:endParaRPr lang="en-NZ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15</a:t>
                      </a:r>
                      <a:endParaRPr lang="en-NZ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28</a:t>
                      </a:r>
                      <a:endParaRPr lang="en-NZ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45</a:t>
                      </a:r>
                      <a:endParaRPr lang="en-NZ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66</a:t>
                      </a:r>
                      <a:endParaRPr lang="en-NZ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494085"/>
                  </a:ext>
                </a:extLst>
              </a:tr>
              <a:tr h="69136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Diff 1</a:t>
                      </a:r>
                      <a:endParaRPr lang="en-NZ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NZ" sz="4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9</a:t>
                      </a:r>
                      <a:endParaRPr lang="en-NZ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NZ" sz="4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13</a:t>
                      </a:r>
                      <a:endParaRPr lang="en-NZ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NZ" sz="4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17</a:t>
                      </a:r>
                      <a:endParaRPr lang="en-NZ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NZ" sz="4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21</a:t>
                      </a:r>
                      <a:endParaRPr lang="en-NZ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NZ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7315304"/>
                  </a:ext>
                </a:extLst>
              </a:tr>
              <a:tr h="6913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Diff 2</a:t>
                      </a:r>
                      <a:endParaRPr lang="en-NZ" sz="3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NZ" sz="4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4</a:t>
                      </a:r>
                      <a:endParaRPr lang="en-NZ" sz="4000" dirty="0"/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pPr algn="ctr"/>
                      <a:endParaRPr lang="en-NZ" sz="4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4</a:t>
                      </a:r>
                      <a:endParaRPr lang="en-NZ" sz="4000" dirty="0"/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pPr algn="ctr"/>
                      <a:endParaRPr lang="en-NZ" sz="4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4</a:t>
                      </a:r>
                      <a:endParaRPr lang="en-NZ" sz="4000" dirty="0"/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pPr algn="ctr"/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NZ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4716787"/>
                  </a:ext>
                </a:extLst>
              </a:tr>
            </a:tbl>
          </a:graphicData>
        </a:graphic>
      </p:graphicFrame>
      <p:pic>
        <p:nvPicPr>
          <p:cNvPr id="6" name="Picture 5" descr="NZ C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1494" y="0"/>
            <a:ext cx="1952506" cy="692696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720590" y="5295574"/>
            <a:ext cx="7992888" cy="1229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The second difference tells us that the rule will be y = 2x²</a:t>
            </a:r>
          </a:p>
        </p:txBody>
      </p:sp>
    </p:spTree>
    <p:extLst>
      <p:ext uri="{BB962C8B-B14F-4D97-AF65-F5344CB8AC3E}">
        <p14:creationId xmlns:p14="http://schemas.microsoft.com/office/powerpoint/2010/main" val="368890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The Rule is Found</a:t>
            </a:r>
            <a:endParaRPr lang="en-NZ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384075"/>
              </p:ext>
            </p:extLst>
          </p:nvPr>
        </p:nvGraphicFramePr>
        <p:xfrm>
          <a:off x="755650" y="1988840"/>
          <a:ext cx="7704143" cy="2976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4023">
                  <a:extLst>
                    <a:ext uri="{9D8B030D-6E8A-4147-A177-3AD203B41FA5}">
                      <a16:colId xmlns:a16="http://schemas.microsoft.com/office/drawing/2014/main" val="1040198754"/>
                    </a:ext>
                  </a:extLst>
                </a:gridCol>
                <a:gridCol w="1284024">
                  <a:extLst>
                    <a:ext uri="{9D8B030D-6E8A-4147-A177-3AD203B41FA5}">
                      <a16:colId xmlns:a16="http://schemas.microsoft.com/office/drawing/2014/main" val="2084176701"/>
                    </a:ext>
                  </a:extLst>
                </a:gridCol>
                <a:gridCol w="1284024">
                  <a:extLst>
                    <a:ext uri="{9D8B030D-6E8A-4147-A177-3AD203B41FA5}">
                      <a16:colId xmlns:a16="http://schemas.microsoft.com/office/drawing/2014/main" val="1163374225"/>
                    </a:ext>
                  </a:extLst>
                </a:gridCol>
                <a:gridCol w="1284024">
                  <a:extLst>
                    <a:ext uri="{9D8B030D-6E8A-4147-A177-3AD203B41FA5}">
                      <a16:colId xmlns:a16="http://schemas.microsoft.com/office/drawing/2014/main" val="3006944646"/>
                    </a:ext>
                  </a:extLst>
                </a:gridCol>
                <a:gridCol w="1284024">
                  <a:extLst>
                    <a:ext uri="{9D8B030D-6E8A-4147-A177-3AD203B41FA5}">
                      <a16:colId xmlns:a16="http://schemas.microsoft.com/office/drawing/2014/main" val="3857652619"/>
                    </a:ext>
                  </a:extLst>
                </a:gridCol>
                <a:gridCol w="1284024">
                  <a:extLst>
                    <a:ext uri="{9D8B030D-6E8A-4147-A177-3AD203B41FA5}">
                      <a16:colId xmlns:a16="http://schemas.microsoft.com/office/drawing/2014/main" val="1931259118"/>
                    </a:ext>
                  </a:extLst>
                </a:gridCol>
              </a:tblGrid>
              <a:tr h="873772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7969348"/>
                  </a:ext>
                </a:extLst>
              </a:tr>
              <a:tr h="691364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y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6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15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28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45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66</a:t>
                      </a:r>
                      <a:endParaRPr lang="en-NZ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7494085"/>
                  </a:ext>
                </a:extLst>
              </a:tr>
              <a:tr h="691364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2x</a:t>
                      </a:r>
                      <a:r>
                        <a:rPr lang="en-US" sz="4000" kern="0" dirty="0" smtClean="0"/>
                        <a:t>²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2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8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18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32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50</a:t>
                      </a:r>
                      <a:endParaRPr lang="en-NZ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7691952"/>
                  </a:ext>
                </a:extLst>
              </a:tr>
              <a:tr h="69136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Diff</a:t>
                      </a:r>
                      <a:endParaRPr lang="en-NZ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4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7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10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13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16</a:t>
                      </a:r>
                      <a:endParaRPr lang="en-NZ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4717657"/>
                  </a:ext>
                </a:extLst>
              </a:tr>
            </a:tbl>
          </a:graphicData>
        </a:graphic>
      </p:graphicFrame>
      <p:pic>
        <p:nvPicPr>
          <p:cNvPr id="6" name="Picture 5" descr="NZ C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1494" y="0"/>
            <a:ext cx="1952506" cy="692696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720590" y="5013176"/>
            <a:ext cx="7992888" cy="156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Each difference is increasing by 3.</a:t>
            </a:r>
          </a:p>
          <a:p>
            <a:r>
              <a:rPr lang="en-US" kern="0" dirty="0" smtClean="0"/>
              <a:t>Comparing x with the difference row the rule would be 3x + 1.</a:t>
            </a:r>
          </a:p>
          <a:p>
            <a:pPr marL="0" indent="0">
              <a:buNone/>
            </a:pP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426312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The Rule is Found</a:t>
            </a:r>
            <a:endParaRPr lang="en-NZ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384075"/>
              </p:ext>
            </p:extLst>
          </p:nvPr>
        </p:nvGraphicFramePr>
        <p:xfrm>
          <a:off x="755650" y="1988840"/>
          <a:ext cx="7704143" cy="2976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4023">
                  <a:extLst>
                    <a:ext uri="{9D8B030D-6E8A-4147-A177-3AD203B41FA5}">
                      <a16:colId xmlns:a16="http://schemas.microsoft.com/office/drawing/2014/main" val="1040198754"/>
                    </a:ext>
                  </a:extLst>
                </a:gridCol>
                <a:gridCol w="1284024">
                  <a:extLst>
                    <a:ext uri="{9D8B030D-6E8A-4147-A177-3AD203B41FA5}">
                      <a16:colId xmlns:a16="http://schemas.microsoft.com/office/drawing/2014/main" val="2084176701"/>
                    </a:ext>
                  </a:extLst>
                </a:gridCol>
                <a:gridCol w="1284024">
                  <a:extLst>
                    <a:ext uri="{9D8B030D-6E8A-4147-A177-3AD203B41FA5}">
                      <a16:colId xmlns:a16="http://schemas.microsoft.com/office/drawing/2014/main" val="1163374225"/>
                    </a:ext>
                  </a:extLst>
                </a:gridCol>
                <a:gridCol w="1284024">
                  <a:extLst>
                    <a:ext uri="{9D8B030D-6E8A-4147-A177-3AD203B41FA5}">
                      <a16:colId xmlns:a16="http://schemas.microsoft.com/office/drawing/2014/main" val="3006944646"/>
                    </a:ext>
                  </a:extLst>
                </a:gridCol>
                <a:gridCol w="1284024">
                  <a:extLst>
                    <a:ext uri="{9D8B030D-6E8A-4147-A177-3AD203B41FA5}">
                      <a16:colId xmlns:a16="http://schemas.microsoft.com/office/drawing/2014/main" val="3857652619"/>
                    </a:ext>
                  </a:extLst>
                </a:gridCol>
                <a:gridCol w="1284024">
                  <a:extLst>
                    <a:ext uri="{9D8B030D-6E8A-4147-A177-3AD203B41FA5}">
                      <a16:colId xmlns:a16="http://schemas.microsoft.com/office/drawing/2014/main" val="1931259118"/>
                    </a:ext>
                  </a:extLst>
                </a:gridCol>
              </a:tblGrid>
              <a:tr h="873772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7969348"/>
                  </a:ext>
                </a:extLst>
              </a:tr>
              <a:tr h="691364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y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6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15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28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45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66</a:t>
                      </a:r>
                      <a:endParaRPr lang="en-NZ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7494085"/>
                  </a:ext>
                </a:extLst>
              </a:tr>
              <a:tr h="691364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2x</a:t>
                      </a:r>
                      <a:r>
                        <a:rPr lang="en-US" sz="4000" kern="0" dirty="0" smtClean="0"/>
                        <a:t>²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2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8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18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32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50</a:t>
                      </a:r>
                      <a:endParaRPr lang="en-NZ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7691952"/>
                  </a:ext>
                </a:extLst>
              </a:tr>
              <a:tr h="69136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Diff</a:t>
                      </a:r>
                      <a:endParaRPr lang="en-NZ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4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7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10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13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16</a:t>
                      </a:r>
                      <a:endParaRPr lang="en-NZ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4717657"/>
                  </a:ext>
                </a:extLst>
              </a:tr>
            </a:tbl>
          </a:graphicData>
        </a:graphic>
      </p:graphicFrame>
      <p:pic>
        <p:nvPicPr>
          <p:cNvPr id="6" name="Picture 5" descr="NZ C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1494" y="0"/>
            <a:ext cx="1952506" cy="692696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720590" y="5466974"/>
            <a:ext cx="7992888" cy="91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4000" kern="0" dirty="0" smtClean="0"/>
              <a:t>The rule must be 2x² + 3x + 1.</a:t>
            </a:r>
          </a:p>
          <a:p>
            <a:pPr marL="0" indent="0">
              <a:buNone/>
            </a:pPr>
            <a:endParaRPr lang="en-US" sz="4000" kern="0" dirty="0" smtClean="0"/>
          </a:p>
        </p:txBody>
      </p:sp>
    </p:spTree>
    <p:extLst>
      <p:ext uri="{BB962C8B-B14F-4D97-AF65-F5344CB8AC3E}">
        <p14:creationId xmlns:p14="http://schemas.microsoft.com/office/powerpoint/2010/main" val="224845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Exercises</a:t>
            </a:r>
            <a:endParaRPr lang="en-NZ" dirty="0"/>
          </a:p>
        </p:txBody>
      </p:sp>
      <p:pic>
        <p:nvPicPr>
          <p:cNvPr id="6" name="Picture 5" descr="NZ C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1494" y="0"/>
            <a:ext cx="1952506" cy="692696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39551" y="2132856"/>
            <a:ext cx="8604449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kern="0" dirty="0" smtClean="0"/>
              <a:t>Find the rule for these Quadratic Sequences</a:t>
            </a:r>
            <a:r>
              <a:rPr lang="en-US" kern="0" dirty="0"/>
              <a:t>:</a:t>
            </a:r>
            <a:endParaRPr lang="en-US" kern="0" dirty="0" smtClean="0"/>
          </a:p>
          <a:p>
            <a:r>
              <a:rPr lang="en-US" kern="0" dirty="0" smtClean="0"/>
              <a:t>5, 12, 21, 32, 45, … 	</a:t>
            </a:r>
          </a:p>
          <a:p>
            <a:r>
              <a:rPr lang="en-US" kern="0" dirty="0" smtClean="0"/>
              <a:t>-2, 1, 6, 13, 22, </a:t>
            </a:r>
            <a:r>
              <a:rPr lang="en-US" kern="0" dirty="0"/>
              <a:t>… </a:t>
            </a:r>
            <a:r>
              <a:rPr lang="en-US" kern="0" dirty="0" smtClean="0"/>
              <a:t>	</a:t>
            </a:r>
          </a:p>
          <a:p>
            <a:r>
              <a:rPr lang="en-US" kern="0" dirty="0" smtClean="0"/>
              <a:t>7, 18, 33, 52, 75, …	</a:t>
            </a:r>
          </a:p>
          <a:p>
            <a:r>
              <a:rPr lang="en-US" kern="0" dirty="0" smtClean="0"/>
              <a:t>-5, 4, 19, 40, 67, </a:t>
            </a:r>
            <a:r>
              <a:rPr lang="en-US" kern="0" dirty="0"/>
              <a:t>… </a:t>
            </a:r>
            <a:r>
              <a:rPr lang="en-US" kern="0" dirty="0" smtClean="0"/>
              <a:t>	</a:t>
            </a:r>
          </a:p>
          <a:p>
            <a:r>
              <a:rPr lang="en-US" kern="0" dirty="0" smtClean="0"/>
              <a:t>-2, 0, 6, 16, </a:t>
            </a:r>
            <a:r>
              <a:rPr lang="en-US" kern="0" dirty="0" smtClean="0"/>
              <a:t>30, </a:t>
            </a:r>
            <a:r>
              <a:rPr lang="en-US" kern="0" dirty="0"/>
              <a:t>… </a:t>
            </a:r>
            <a:r>
              <a:rPr lang="en-US" kern="0" dirty="0" smtClean="0"/>
              <a:t>	</a:t>
            </a:r>
          </a:p>
          <a:p>
            <a:r>
              <a:rPr lang="en-US" kern="0" dirty="0" smtClean="0"/>
              <a:t>6, 17, 34, 57, 86, …	</a:t>
            </a:r>
          </a:p>
          <a:p>
            <a:endParaRPr lang="en-US" kern="0" dirty="0" smtClean="0"/>
          </a:p>
          <a:p>
            <a:endParaRPr lang="en-US" kern="0" dirty="0" smtClean="0"/>
          </a:p>
          <a:p>
            <a:pPr marL="0" indent="0">
              <a:buNone/>
            </a:pP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298408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1583990"/>
              </p:ext>
            </p:extLst>
          </p:nvPr>
        </p:nvGraphicFramePr>
        <p:xfrm>
          <a:off x="755650" y="2339204"/>
          <a:ext cx="7704138" cy="1574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4023">
                  <a:extLst>
                    <a:ext uri="{9D8B030D-6E8A-4147-A177-3AD203B41FA5}">
                      <a16:colId xmlns:a16="http://schemas.microsoft.com/office/drawing/2014/main" val="1040198754"/>
                    </a:ext>
                  </a:extLst>
                </a:gridCol>
                <a:gridCol w="1284023">
                  <a:extLst>
                    <a:ext uri="{9D8B030D-6E8A-4147-A177-3AD203B41FA5}">
                      <a16:colId xmlns:a16="http://schemas.microsoft.com/office/drawing/2014/main" val="2084176701"/>
                    </a:ext>
                  </a:extLst>
                </a:gridCol>
                <a:gridCol w="1284023">
                  <a:extLst>
                    <a:ext uri="{9D8B030D-6E8A-4147-A177-3AD203B41FA5}">
                      <a16:colId xmlns:a16="http://schemas.microsoft.com/office/drawing/2014/main" val="1163374225"/>
                    </a:ext>
                  </a:extLst>
                </a:gridCol>
                <a:gridCol w="1284023">
                  <a:extLst>
                    <a:ext uri="{9D8B030D-6E8A-4147-A177-3AD203B41FA5}">
                      <a16:colId xmlns:a16="http://schemas.microsoft.com/office/drawing/2014/main" val="3006944646"/>
                    </a:ext>
                  </a:extLst>
                </a:gridCol>
                <a:gridCol w="1284023">
                  <a:extLst>
                    <a:ext uri="{9D8B030D-6E8A-4147-A177-3AD203B41FA5}">
                      <a16:colId xmlns:a16="http://schemas.microsoft.com/office/drawing/2014/main" val="3857652619"/>
                    </a:ext>
                  </a:extLst>
                </a:gridCol>
                <a:gridCol w="1284023">
                  <a:extLst>
                    <a:ext uri="{9D8B030D-6E8A-4147-A177-3AD203B41FA5}">
                      <a16:colId xmlns:a16="http://schemas.microsoft.com/office/drawing/2014/main" val="1931259118"/>
                    </a:ext>
                  </a:extLst>
                </a:gridCol>
              </a:tblGrid>
              <a:tr h="873772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7969348"/>
                  </a:ext>
                </a:extLst>
              </a:tr>
              <a:tr h="691364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y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4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9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14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19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24</a:t>
                      </a:r>
                      <a:endParaRPr lang="en-NZ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7494085"/>
                  </a:ext>
                </a:extLst>
              </a:tr>
            </a:tbl>
          </a:graphicData>
        </a:graphic>
      </p:graphicFrame>
      <p:pic>
        <p:nvPicPr>
          <p:cNvPr id="6" name="Picture 5" descr="NZ C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1494" y="0"/>
            <a:ext cx="1952506" cy="692696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755576" y="4883891"/>
            <a:ext cx="7992888" cy="1248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Each y term has a difference of 5.</a:t>
            </a:r>
          </a:p>
          <a:p>
            <a:r>
              <a:rPr lang="en-US" kern="0" dirty="0" smtClean="0"/>
              <a:t>What is the rule?</a:t>
            </a:r>
            <a:endParaRPr lang="en-NZ" kern="0" dirty="0"/>
          </a:p>
        </p:txBody>
      </p:sp>
      <p:sp>
        <p:nvSpPr>
          <p:cNvPr id="11" name="TextBox 10"/>
          <p:cNvSpPr txBox="1"/>
          <p:nvPr/>
        </p:nvSpPr>
        <p:spPr>
          <a:xfrm>
            <a:off x="2843808" y="436288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5</a:t>
            </a:r>
            <a:endParaRPr lang="en-GB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067944" y="436288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5</a:t>
            </a:r>
            <a:endParaRPr lang="en-GB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340086" y="436288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5</a:t>
            </a:r>
            <a:endParaRPr lang="en-GB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588224" y="436288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5</a:t>
            </a:r>
            <a:endParaRPr lang="en-GB" sz="2800" b="1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NZ" dirty="0" smtClean="0"/>
              <a:t>Linear Sequences – Recap 2</a:t>
            </a:r>
            <a:endParaRPr lang="en-NZ" dirty="0"/>
          </a:p>
        </p:txBody>
      </p:sp>
      <p:sp>
        <p:nvSpPr>
          <p:cNvPr id="20" name="Curved Up Arrow 19"/>
          <p:cNvSpPr/>
          <p:nvPr/>
        </p:nvSpPr>
        <p:spPr>
          <a:xfrm>
            <a:off x="2771800" y="3933909"/>
            <a:ext cx="1080120" cy="498894"/>
          </a:xfrm>
          <a:prstGeom prst="curvedUp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Curved Up Arrow 20"/>
          <p:cNvSpPr/>
          <p:nvPr/>
        </p:nvSpPr>
        <p:spPr>
          <a:xfrm>
            <a:off x="4091946" y="3933909"/>
            <a:ext cx="1080120" cy="498894"/>
          </a:xfrm>
          <a:prstGeom prst="curvedUp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2" name="Curved Up Arrow 21"/>
          <p:cNvSpPr/>
          <p:nvPr/>
        </p:nvSpPr>
        <p:spPr>
          <a:xfrm>
            <a:off x="5316082" y="3933909"/>
            <a:ext cx="1080120" cy="498894"/>
          </a:xfrm>
          <a:prstGeom prst="curvedUp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Curved Up Arrow 22"/>
          <p:cNvSpPr/>
          <p:nvPr/>
        </p:nvSpPr>
        <p:spPr>
          <a:xfrm>
            <a:off x="6624954" y="3933909"/>
            <a:ext cx="1080120" cy="498894"/>
          </a:xfrm>
          <a:prstGeom prst="curvedUp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21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Exercises</a:t>
            </a:r>
            <a:endParaRPr lang="en-NZ" dirty="0"/>
          </a:p>
        </p:txBody>
      </p:sp>
      <p:pic>
        <p:nvPicPr>
          <p:cNvPr id="6" name="Picture 5" descr="NZ C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1494" y="0"/>
            <a:ext cx="1952506" cy="692696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39551" y="2132856"/>
            <a:ext cx="8604449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kern="0" dirty="0" smtClean="0"/>
              <a:t>Find the rule for these sequences.</a:t>
            </a:r>
          </a:p>
          <a:p>
            <a:r>
              <a:rPr lang="en-US" kern="0" dirty="0" smtClean="0"/>
              <a:t>5, 12, 21, 32, 45, … 	rule = x² + 4x</a:t>
            </a:r>
          </a:p>
          <a:p>
            <a:r>
              <a:rPr lang="en-US" kern="0" dirty="0" smtClean="0"/>
              <a:t>-2, 1, 6, 13, 22, </a:t>
            </a:r>
            <a:r>
              <a:rPr lang="en-US" kern="0" dirty="0"/>
              <a:t>… </a:t>
            </a:r>
            <a:r>
              <a:rPr lang="en-US" kern="0" dirty="0" smtClean="0"/>
              <a:t>	rule = x² - 3</a:t>
            </a:r>
          </a:p>
          <a:p>
            <a:r>
              <a:rPr lang="en-US" kern="0" dirty="0" smtClean="0"/>
              <a:t>7, 18, 33, 52, 75, …	rule = 2x² + 5x</a:t>
            </a:r>
          </a:p>
          <a:p>
            <a:r>
              <a:rPr lang="en-US" kern="0" dirty="0" smtClean="0"/>
              <a:t>-5, 4, 19, 40, 67, </a:t>
            </a:r>
            <a:r>
              <a:rPr lang="en-US" kern="0" dirty="0"/>
              <a:t>… </a:t>
            </a:r>
            <a:r>
              <a:rPr lang="en-US" kern="0" dirty="0" smtClean="0"/>
              <a:t>	rule = 3x² - 8</a:t>
            </a:r>
          </a:p>
          <a:p>
            <a:r>
              <a:rPr lang="en-US" kern="0" dirty="0" smtClean="0"/>
              <a:t>-2, 0, 6, 16, </a:t>
            </a:r>
            <a:r>
              <a:rPr lang="en-US" kern="0" dirty="0" smtClean="0"/>
              <a:t>30, </a:t>
            </a:r>
            <a:r>
              <a:rPr lang="en-US" kern="0" dirty="0"/>
              <a:t>… </a:t>
            </a:r>
            <a:r>
              <a:rPr lang="en-US" kern="0" dirty="0" smtClean="0"/>
              <a:t>	rule = 2x² - 4x</a:t>
            </a:r>
          </a:p>
          <a:p>
            <a:r>
              <a:rPr lang="en-US" kern="0" dirty="0" smtClean="0"/>
              <a:t>6, 17, 34, 57, 86, …	rule = 3x² + 2x + 1</a:t>
            </a:r>
          </a:p>
          <a:p>
            <a:endParaRPr lang="en-US" kern="0" dirty="0" smtClean="0"/>
          </a:p>
          <a:p>
            <a:endParaRPr lang="en-US" kern="0" dirty="0" smtClean="0"/>
          </a:p>
          <a:p>
            <a:pPr marL="0" indent="0">
              <a:buNone/>
            </a:pP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309473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1583990"/>
              </p:ext>
            </p:extLst>
          </p:nvPr>
        </p:nvGraphicFramePr>
        <p:xfrm>
          <a:off x="755650" y="2339204"/>
          <a:ext cx="7704138" cy="1574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4023">
                  <a:extLst>
                    <a:ext uri="{9D8B030D-6E8A-4147-A177-3AD203B41FA5}">
                      <a16:colId xmlns:a16="http://schemas.microsoft.com/office/drawing/2014/main" val="1040198754"/>
                    </a:ext>
                  </a:extLst>
                </a:gridCol>
                <a:gridCol w="1284023">
                  <a:extLst>
                    <a:ext uri="{9D8B030D-6E8A-4147-A177-3AD203B41FA5}">
                      <a16:colId xmlns:a16="http://schemas.microsoft.com/office/drawing/2014/main" val="2084176701"/>
                    </a:ext>
                  </a:extLst>
                </a:gridCol>
                <a:gridCol w="1284023">
                  <a:extLst>
                    <a:ext uri="{9D8B030D-6E8A-4147-A177-3AD203B41FA5}">
                      <a16:colId xmlns:a16="http://schemas.microsoft.com/office/drawing/2014/main" val="1163374225"/>
                    </a:ext>
                  </a:extLst>
                </a:gridCol>
                <a:gridCol w="1284023">
                  <a:extLst>
                    <a:ext uri="{9D8B030D-6E8A-4147-A177-3AD203B41FA5}">
                      <a16:colId xmlns:a16="http://schemas.microsoft.com/office/drawing/2014/main" val="3006944646"/>
                    </a:ext>
                  </a:extLst>
                </a:gridCol>
                <a:gridCol w="1284023">
                  <a:extLst>
                    <a:ext uri="{9D8B030D-6E8A-4147-A177-3AD203B41FA5}">
                      <a16:colId xmlns:a16="http://schemas.microsoft.com/office/drawing/2014/main" val="3857652619"/>
                    </a:ext>
                  </a:extLst>
                </a:gridCol>
                <a:gridCol w="1284023">
                  <a:extLst>
                    <a:ext uri="{9D8B030D-6E8A-4147-A177-3AD203B41FA5}">
                      <a16:colId xmlns:a16="http://schemas.microsoft.com/office/drawing/2014/main" val="1931259118"/>
                    </a:ext>
                  </a:extLst>
                </a:gridCol>
              </a:tblGrid>
              <a:tr h="873772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7969348"/>
                  </a:ext>
                </a:extLst>
              </a:tr>
              <a:tr h="691364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y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4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9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14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19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24</a:t>
                      </a:r>
                      <a:endParaRPr lang="en-NZ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7494085"/>
                  </a:ext>
                </a:extLst>
              </a:tr>
            </a:tbl>
          </a:graphicData>
        </a:graphic>
      </p:graphicFrame>
      <p:pic>
        <p:nvPicPr>
          <p:cNvPr id="6" name="Picture 5" descr="NZ C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1494" y="0"/>
            <a:ext cx="1952506" cy="6926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43808" y="436288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5</a:t>
            </a:r>
            <a:endParaRPr lang="en-GB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067944" y="436288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5</a:t>
            </a:r>
            <a:endParaRPr lang="en-GB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340086" y="436288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5</a:t>
            </a:r>
            <a:endParaRPr lang="en-GB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588224" y="436288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5</a:t>
            </a:r>
            <a:endParaRPr lang="en-GB" sz="2800" b="1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NZ" dirty="0" smtClean="0"/>
              <a:t>Linear Sequences – Recap 2</a:t>
            </a:r>
            <a:endParaRPr lang="en-NZ" dirty="0"/>
          </a:p>
        </p:txBody>
      </p:sp>
      <p:sp>
        <p:nvSpPr>
          <p:cNvPr id="20" name="Curved Up Arrow 19"/>
          <p:cNvSpPr/>
          <p:nvPr/>
        </p:nvSpPr>
        <p:spPr>
          <a:xfrm>
            <a:off x="2771800" y="3933909"/>
            <a:ext cx="1080120" cy="498894"/>
          </a:xfrm>
          <a:prstGeom prst="curvedUp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Curved Up Arrow 20"/>
          <p:cNvSpPr/>
          <p:nvPr/>
        </p:nvSpPr>
        <p:spPr>
          <a:xfrm>
            <a:off x="4091946" y="3933909"/>
            <a:ext cx="1080120" cy="498894"/>
          </a:xfrm>
          <a:prstGeom prst="curvedUp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2" name="Curved Up Arrow 21"/>
          <p:cNvSpPr/>
          <p:nvPr/>
        </p:nvSpPr>
        <p:spPr>
          <a:xfrm>
            <a:off x="5316082" y="3933909"/>
            <a:ext cx="1080120" cy="498894"/>
          </a:xfrm>
          <a:prstGeom prst="curvedUp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Curved Up Arrow 22"/>
          <p:cNvSpPr/>
          <p:nvPr/>
        </p:nvSpPr>
        <p:spPr>
          <a:xfrm>
            <a:off x="6624954" y="3933909"/>
            <a:ext cx="1080120" cy="498894"/>
          </a:xfrm>
          <a:prstGeom prst="curvedUp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755576" y="5459955"/>
            <a:ext cx="7992888" cy="84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4000" kern="0" dirty="0" smtClean="0"/>
              <a:t>The rule is y = 5x – 1</a:t>
            </a:r>
            <a:endParaRPr lang="en-NZ" sz="4000" kern="0" dirty="0"/>
          </a:p>
        </p:txBody>
      </p:sp>
    </p:spTree>
    <p:extLst>
      <p:ext uri="{BB962C8B-B14F-4D97-AF65-F5344CB8AC3E}">
        <p14:creationId xmlns:p14="http://schemas.microsoft.com/office/powerpoint/2010/main" val="116793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8297968"/>
              </p:ext>
            </p:extLst>
          </p:nvPr>
        </p:nvGraphicFramePr>
        <p:xfrm>
          <a:off x="755650" y="2339204"/>
          <a:ext cx="7704138" cy="1574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4023">
                  <a:extLst>
                    <a:ext uri="{9D8B030D-6E8A-4147-A177-3AD203B41FA5}">
                      <a16:colId xmlns:a16="http://schemas.microsoft.com/office/drawing/2014/main" val="1040198754"/>
                    </a:ext>
                  </a:extLst>
                </a:gridCol>
                <a:gridCol w="1284023">
                  <a:extLst>
                    <a:ext uri="{9D8B030D-6E8A-4147-A177-3AD203B41FA5}">
                      <a16:colId xmlns:a16="http://schemas.microsoft.com/office/drawing/2014/main" val="2084176701"/>
                    </a:ext>
                  </a:extLst>
                </a:gridCol>
                <a:gridCol w="1284023">
                  <a:extLst>
                    <a:ext uri="{9D8B030D-6E8A-4147-A177-3AD203B41FA5}">
                      <a16:colId xmlns:a16="http://schemas.microsoft.com/office/drawing/2014/main" val="1163374225"/>
                    </a:ext>
                  </a:extLst>
                </a:gridCol>
                <a:gridCol w="1284023">
                  <a:extLst>
                    <a:ext uri="{9D8B030D-6E8A-4147-A177-3AD203B41FA5}">
                      <a16:colId xmlns:a16="http://schemas.microsoft.com/office/drawing/2014/main" val="3006944646"/>
                    </a:ext>
                  </a:extLst>
                </a:gridCol>
                <a:gridCol w="1284023">
                  <a:extLst>
                    <a:ext uri="{9D8B030D-6E8A-4147-A177-3AD203B41FA5}">
                      <a16:colId xmlns:a16="http://schemas.microsoft.com/office/drawing/2014/main" val="3857652619"/>
                    </a:ext>
                  </a:extLst>
                </a:gridCol>
                <a:gridCol w="1284023">
                  <a:extLst>
                    <a:ext uri="{9D8B030D-6E8A-4147-A177-3AD203B41FA5}">
                      <a16:colId xmlns:a16="http://schemas.microsoft.com/office/drawing/2014/main" val="1931259118"/>
                    </a:ext>
                  </a:extLst>
                </a:gridCol>
              </a:tblGrid>
              <a:tr h="873772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7969348"/>
                  </a:ext>
                </a:extLst>
              </a:tr>
              <a:tr h="691364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y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5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8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11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14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17</a:t>
                      </a:r>
                      <a:endParaRPr lang="en-NZ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7494085"/>
                  </a:ext>
                </a:extLst>
              </a:tr>
            </a:tbl>
          </a:graphicData>
        </a:graphic>
      </p:graphicFrame>
      <p:pic>
        <p:nvPicPr>
          <p:cNvPr id="6" name="Picture 5" descr="NZ C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1494" y="0"/>
            <a:ext cx="1952506" cy="692696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755576" y="4883891"/>
            <a:ext cx="7992888" cy="1248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Each y term has a difference of 3.</a:t>
            </a:r>
          </a:p>
          <a:p>
            <a:r>
              <a:rPr lang="en-US" kern="0" dirty="0" smtClean="0"/>
              <a:t>What is the rule?</a:t>
            </a:r>
            <a:endParaRPr lang="en-NZ" kern="0" dirty="0"/>
          </a:p>
        </p:txBody>
      </p:sp>
      <p:sp>
        <p:nvSpPr>
          <p:cNvPr id="11" name="TextBox 10"/>
          <p:cNvSpPr txBox="1"/>
          <p:nvPr/>
        </p:nvSpPr>
        <p:spPr>
          <a:xfrm>
            <a:off x="2843808" y="436288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3</a:t>
            </a:r>
            <a:endParaRPr lang="en-GB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067944" y="436288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3</a:t>
            </a:r>
            <a:endParaRPr lang="en-GB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340086" y="436288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3</a:t>
            </a:r>
            <a:endParaRPr lang="en-GB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588224" y="436288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3</a:t>
            </a:r>
            <a:endParaRPr lang="en-GB" sz="2800" b="1" dirty="0"/>
          </a:p>
        </p:txBody>
      </p:sp>
      <p:sp>
        <p:nvSpPr>
          <p:cNvPr id="20" name="Curved Up Arrow 19"/>
          <p:cNvSpPr/>
          <p:nvPr/>
        </p:nvSpPr>
        <p:spPr>
          <a:xfrm>
            <a:off x="2771800" y="3933909"/>
            <a:ext cx="1080120" cy="498894"/>
          </a:xfrm>
          <a:prstGeom prst="curvedUp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Curved Up Arrow 20"/>
          <p:cNvSpPr/>
          <p:nvPr/>
        </p:nvSpPr>
        <p:spPr>
          <a:xfrm>
            <a:off x="4091946" y="3933909"/>
            <a:ext cx="1080120" cy="498894"/>
          </a:xfrm>
          <a:prstGeom prst="curvedUp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2" name="Curved Up Arrow 21"/>
          <p:cNvSpPr/>
          <p:nvPr/>
        </p:nvSpPr>
        <p:spPr>
          <a:xfrm>
            <a:off x="5316082" y="3933909"/>
            <a:ext cx="1080120" cy="498894"/>
          </a:xfrm>
          <a:prstGeom prst="curvedUp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Curved Up Arrow 22"/>
          <p:cNvSpPr/>
          <p:nvPr/>
        </p:nvSpPr>
        <p:spPr>
          <a:xfrm>
            <a:off x="6624954" y="3933909"/>
            <a:ext cx="1080120" cy="498894"/>
          </a:xfrm>
          <a:prstGeom prst="curvedUp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NZ" dirty="0" smtClean="0"/>
              <a:t>Linear Sequences – Recap 3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4382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8297968"/>
              </p:ext>
            </p:extLst>
          </p:nvPr>
        </p:nvGraphicFramePr>
        <p:xfrm>
          <a:off x="755650" y="2339204"/>
          <a:ext cx="7704138" cy="1574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4023">
                  <a:extLst>
                    <a:ext uri="{9D8B030D-6E8A-4147-A177-3AD203B41FA5}">
                      <a16:colId xmlns:a16="http://schemas.microsoft.com/office/drawing/2014/main" val="1040198754"/>
                    </a:ext>
                  </a:extLst>
                </a:gridCol>
                <a:gridCol w="1284023">
                  <a:extLst>
                    <a:ext uri="{9D8B030D-6E8A-4147-A177-3AD203B41FA5}">
                      <a16:colId xmlns:a16="http://schemas.microsoft.com/office/drawing/2014/main" val="2084176701"/>
                    </a:ext>
                  </a:extLst>
                </a:gridCol>
                <a:gridCol w="1284023">
                  <a:extLst>
                    <a:ext uri="{9D8B030D-6E8A-4147-A177-3AD203B41FA5}">
                      <a16:colId xmlns:a16="http://schemas.microsoft.com/office/drawing/2014/main" val="1163374225"/>
                    </a:ext>
                  </a:extLst>
                </a:gridCol>
                <a:gridCol w="1284023">
                  <a:extLst>
                    <a:ext uri="{9D8B030D-6E8A-4147-A177-3AD203B41FA5}">
                      <a16:colId xmlns:a16="http://schemas.microsoft.com/office/drawing/2014/main" val="3006944646"/>
                    </a:ext>
                  </a:extLst>
                </a:gridCol>
                <a:gridCol w="1284023">
                  <a:extLst>
                    <a:ext uri="{9D8B030D-6E8A-4147-A177-3AD203B41FA5}">
                      <a16:colId xmlns:a16="http://schemas.microsoft.com/office/drawing/2014/main" val="3857652619"/>
                    </a:ext>
                  </a:extLst>
                </a:gridCol>
                <a:gridCol w="1284023">
                  <a:extLst>
                    <a:ext uri="{9D8B030D-6E8A-4147-A177-3AD203B41FA5}">
                      <a16:colId xmlns:a16="http://schemas.microsoft.com/office/drawing/2014/main" val="1931259118"/>
                    </a:ext>
                  </a:extLst>
                </a:gridCol>
              </a:tblGrid>
              <a:tr h="873772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7969348"/>
                  </a:ext>
                </a:extLst>
              </a:tr>
              <a:tr h="691364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y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5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8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11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14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17</a:t>
                      </a:r>
                      <a:endParaRPr lang="en-NZ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7494085"/>
                  </a:ext>
                </a:extLst>
              </a:tr>
            </a:tbl>
          </a:graphicData>
        </a:graphic>
      </p:graphicFrame>
      <p:pic>
        <p:nvPicPr>
          <p:cNvPr id="6" name="Picture 5" descr="NZ C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1494" y="0"/>
            <a:ext cx="1952506" cy="6926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43808" y="436288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3</a:t>
            </a:r>
            <a:endParaRPr lang="en-GB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067944" y="436288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3</a:t>
            </a:r>
            <a:endParaRPr lang="en-GB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340086" y="436288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3</a:t>
            </a:r>
            <a:endParaRPr lang="en-GB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588224" y="436288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3</a:t>
            </a:r>
            <a:endParaRPr lang="en-GB" sz="2800" b="1" dirty="0"/>
          </a:p>
        </p:txBody>
      </p:sp>
      <p:sp>
        <p:nvSpPr>
          <p:cNvPr id="20" name="Curved Up Arrow 19"/>
          <p:cNvSpPr/>
          <p:nvPr/>
        </p:nvSpPr>
        <p:spPr>
          <a:xfrm>
            <a:off x="2771800" y="3933909"/>
            <a:ext cx="1080120" cy="498894"/>
          </a:xfrm>
          <a:prstGeom prst="curvedUp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Curved Up Arrow 20"/>
          <p:cNvSpPr/>
          <p:nvPr/>
        </p:nvSpPr>
        <p:spPr>
          <a:xfrm>
            <a:off x="4091946" y="3933909"/>
            <a:ext cx="1080120" cy="498894"/>
          </a:xfrm>
          <a:prstGeom prst="curvedUp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2" name="Curved Up Arrow 21"/>
          <p:cNvSpPr/>
          <p:nvPr/>
        </p:nvSpPr>
        <p:spPr>
          <a:xfrm>
            <a:off x="5316082" y="3933909"/>
            <a:ext cx="1080120" cy="498894"/>
          </a:xfrm>
          <a:prstGeom prst="curvedUp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Curved Up Arrow 22"/>
          <p:cNvSpPr/>
          <p:nvPr/>
        </p:nvSpPr>
        <p:spPr>
          <a:xfrm>
            <a:off x="6624954" y="3933909"/>
            <a:ext cx="1080120" cy="498894"/>
          </a:xfrm>
          <a:prstGeom prst="curvedUp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NZ" dirty="0" smtClean="0"/>
              <a:t>Linear Sequences – Recap 3</a:t>
            </a:r>
            <a:endParaRPr lang="en-NZ" dirty="0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755576" y="5459955"/>
            <a:ext cx="7992888" cy="84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4000" kern="0" dirty="0" smtClean="0"/>
              <a:t>The rule is y = 3x + 2</a:t>
            </a:r>
            <a:endParaRPr lang="en-NZ" sz="4000" kern="0" dirty="0"/>
          </a:p>
        </p:txBody>
      </p:sp>
    </p:spTree>
    <p:extLst>
      <p:ext uri="{BB962C8B-B14F-4D97-AF65-F5344CB8AC3E}">
        <p14:creationId xmlns:p14="http://schemas.microsoft.com/office/powerpoint/2010/main" val="367614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Linear Sequences – Recap 4</a:t>
            </a:r>
            <a:endParaRPr lang="en-NZ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2395998"/>
              </p:ext>
            </p:extLst>
          </p:nvPr>
        </p:nvGraphicFramePr>
        <p:xfrm>
          <a:off x="755650" y="2339204"/>
          <a:ext cx="7704138" cy="1574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4023">
                  <a:extLst>
                    <a:ext uri="{9D8B030D-6E8A-4147-A177-3AD203B41FA5}">
                      <a16:colId xmlns:a16="http://schemas.microsoft.com/office/drawing/2014/main" val="1040198754"/>
                    </a:ext>
                  </a:extLst>
                </a:gridCol>
                <a:gridCol w="1284023">
                  <a:extLst>
                    <a:ext uri="{9D8B030D-6E8A-4147-A177-3AD203B41FA5}">
                      <a16:colId xmlns:a16="http://schemas.microsoft.com/office/drawing/2014/main" val="2084176701"/>
                    </a:ext>
                  </a:extLst>
                </a:gridCol>
                <a:gridCol w="1284023">
                  <a:extLst>
                    <a:ext uri="{9D8B030D-6E8A-4147-A177-3AD203B41FA5}">
                      <a16:colId xmlns:a16="http://schemas.microsoft.com/office/drawing/2014/main" val="1163374225"/>
                    </a:ext>
                  </a:extLst>
                </a:gridCol>
                <a:gridCol w="1284023">
                  <a:extLst>
                    <a:ext uri="{9D8B030D-6E8A-4147-A177-3AD203B41FA5}">
                      <a16:colId xmlns:a16="http://schemas.microsoft.com/office/drawing/2014/main" val="3006944646"/>
                    </a:ext>
                  </a:extLst>
                </a:gridCol>
                <a:gridCol w="1284023">
                  <a:extLst>
                    <a:ext uri="{9D8B030D-6E8A-4147-A177-3AD203B41FA5}">
                      <a16:colId xmlns:a16="http://schemas.microsoft.com/office/drawing/2014/main" val="3857652619"/>
                    </a:ext>
                  </a:extLst>
                </a:gridCol>
                <a:gridCol w="1284023">
                  <a:extLst>
                    <a:ext uri="{9D8B030D-6E8A-4147-A177-3AD203B41FA5}">
                      <a16:colId xmlns:a16="http://schemas.microsoft.com/office/drawing/2014/main" val="1931259118"/>
                    </a:ext>
                  </a:extLst>
                </a:gridCol>
              </a:tblGrid>
              <a:tr h="873772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7969348"/>
                  </a:ext>
                </a:extLst>
              </a:tr>
              <a:tr h="691364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y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5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9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13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17</a:t>
                      </a:r>
                      <a:endParaRPr lang="en-NZ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7494085"/>
                  </a:ext>
                </a:extLst>
              </a:tr>
            </a:tbl>
          </a:graphicData>
        </a:graphic>
      </p:graphicFrame>
      <p:pic>
        <p:nvPicPr>
          <p:cNvPr id="6" name="Picture 5" descr="NZ C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1494" y="0"/>
            <a:ext cx="1952506" cy="6926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43808" y="436288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4</a:t>
            </a:r>
            <a:endParaRPr lang="en-GB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067944" y="436288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4</a:t>
            </a:r>
            <a:endParaRPr lang="en-GB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340086" y="436288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4</a:t>
            </a:r>
            <a:endParaRPr lang="en-GB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588224" y="436288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4</a:t>
            </a:r>
            <a:endParaRPr lang="en-GB" sz="2800" b="1" dirty="0"/>
          </a:p>
        </p:txBody>
      </p:sp>
      <p:sp>
        <p:nvSpPr>
          <p:cNvPr id="14" name="Curved Up Arrow 13"/>
          <p:cNvSpPr/>
          <p:nvPr/>
        </p:nvSpPr>
        <p:spPr>
          <a:xfrm>
            <a:off x="2771800" y="3933909"/>
            <a:ext cx="1080120" cy="498894"/>
          </a:xfrm>
          <a:prstGeom prst="curvedUp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Curved Up Arrow 18"/>
          <p:cNvSpPr/>
          <p:nvPr/>
        </p:nvSpPr>
        <p:spPr>
          <a:xfrm>
            <a:off x="4091946" y="3933909"/>
            <a:ext cx="1080120" cy="498894"/>
          </a:xfrm>
          <a:prstGeom prst="curvedUp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Curved Up Arrow 19"/>
          <p:cNvSpPr/>
          <p:nvPr/>
        </p:nvSpPr>
        <p:spPr>
          <a:xfrm>
            <a:off x="5316082" y="3933909"/>
            <a:ext cx="1080120" cy="498894"/>
          </a:xfrm>
          <a:prstGeom prst="curvedUp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Curved Up Arrow 20"/>
          <p:cNvSpPr/>
          <p:nvPr/>
        </p:nvSpPr>
        <p:spPr>
          <a:xfrm>
            <a:off x="6624954" y="3933909"/>
            <a:ext cx="1080120" cy="498894"/>
          </a:xfrm>
          <a:prstGeom prst="curvedUp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755576" y="4883891"/>
            <a:ext cx="7992888" cy="1248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Each y term has a difference of 4.</a:t>
            </a:r>
          </a:p>
          <a:p>
            <a:r>
              <a:rPr lang="en-US" kern="0" dirty="0" smtClean="0"/>
              <a:t>What is the rule?</a:t>
            </a:r>
            <a:endParaRPr lang="en-NZ" kern="0" dirty="0"/>
          </a:p>
        </p:txBody>
      </p:sp>
    </p:spTree>
    <p:extLst>
      <p:ext uri="{BB962C8B-B14F-4D97-AF65-F5344CB8AC3E}">
        <p14:creationId xmlns:p14="http://schemas.microsoft.com/office/powerpoint/2010/main" val="58339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Linear Sequences – Recap 4</a:t>
            </a:r>
            <a:endParaRPr lang="en-NZ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2395998"/>
              </p:ext>
            </p:extLst>
          </p:nvPr>
        </p:nvGraphicFramePr>
        <p:xfrm>
          <a:off x="755650" y="2339204"/>
          <a:ext cx="7704138" cy="1574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4023">
                  <a:extLst>
                    <a:ext uri="{9D8B030D-6E8A-4147-A177-3AD203B41FA5}">
                      <a16:colId xmlns:a16="http://schemas.microsoft.com/office/drawing/2014/main" val="1040198754"/>
                    </a:ext>
                  </a:extLst>
                </a:gridCol>
                <a:gridCol w="1284023">
                  <a:extLst>
                    <a:ext uri="{9D8B030D-6E8A-4147-A177-3AD203B41FA5}">
                      <a16:colId xmlns:a16="http://schemas.microsoft.com/office/drawing/2014/main" val="2084176701"/>
                    </a:ext>
                  </a:extLst>
                </a:gridCol>
                <a:gridCol w="1284023">
                  <a:extLst>
                    <a:ext uri="{9D8B030D-6E8A-4147-A177-3AD203B41FA5}">
                      <a16:colId xmlns:a16="http://schemas.microsoft.com/office/drawing/2014/main" val="1163374225"/>
                    </a:ext>
                  </a:extLst>
                </a:gridCol>
                <a:gridCol w="1284023">
                  <a:extLst>
                    <a:ext uri="{9D8B030D-6E8A-4147-A177-3AD203B41FA5}">
                      <a16:colId xmlns:a16="http://schemas.microsoft.com/office/drawing/2014/main" val="3006944646"/>
                    </a:ext>
                  </a:extLst>
                </a:gridCol>
                <a:gridCol w="1284023">
                  <a:extLst>
                    <a:ext uri="{9D8B030D-6E8A-4147-A177-3AD203B41FA5}">
                      <a16:colId xmlns:a16="http://schemas.microsoft.com/office/drawing/2014/main" val="3857652619"/>
                    </a:ext>
                  </a:extLst>
                </a:gridCol>
                <a:gridCol w="1284023">
                  <a:extLst>
                    <a:ext uri="{9D8B030D-6E8A-4147-A177-3AD203B41FA5}">
                      <a16:colId xmlns:a16="http://schemas.microsoft.com/office/drawing/2014/main" val="1931259118"/>
                    </a:ext>
                  </a:extLst>
                </a:gridCol>
              </a:tblGrid>
              <a:tr h="873772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7969348"/>
                  </a:ext>
                </a:extLst>
              </a:tr>
              <a:tr h="691364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y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5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9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13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17</a:t>
                      </a:r>
                      <a:endParaRPr lang="en-NZ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7494085"/>
                  </a:ext>
                </a:extLst>
              </a:tr>
            </a:tbl>
          </a:graphicData>
        </a:graphic>
      </p:graphicFrame>
      <p:pic>
        <p:nvPicPr>
          <p:cNvPr id="6" name="Picture 5" descr="NZ C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1494" y="0"/>
            <a:ext cx="1952506" cy="6926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43808" y="436288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4</a:t>
            </a:r>
            <a:endParaRPr lang="en-GB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067944" y="436288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4</a:t>
            </a:r>
            <a:endParaRPr lang="en-GB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340086" y="436288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4</a:t>
            </a:r>
            <a:endParaRPr lang="en-GB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588224" y="436288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4</a:t>
            </a:r>
            <a:endParaRPr lang="en-GB" sz="2800" b="1" dirty="0"/>
          </a:p>
        </p:txBody>
      </p:sp>
      <p:sp>
        <p:nvSpPr>
          <p:cNvPr id="14" name="Curved Up Arrow 13"/>
          <p:cNvSpPr/>
          <p:nvPr/>
        </p:nvSpPr>
        <p:spPr>
          <a:xfrm>
            <a:off x="2771800" y="3933909"/>
            <a:ext cx="1080120" cy="498894"/>
          </a:xfrm>
          <a:prstGeom prst="curvedUp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Curved Up Arrow 18"/>
          <p:cNvSpPr/>
          <p:nvPr/>
        </p:nvSpPr>
        <p:spPr>
          <a:xfrm>
            <a:off x="4091946" y="3933909"/>
            <a:ext cx="1080120" cy="498894"/>
          </a:xfrm>
          <a:prstGeom prst="curvedUp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Curved Up Arrow 19"/>
          <p:cNvSpPr/>
          <p:nvPr/>
        </p:nvSpPr>
        <p:spPr>
          <a:xfrm>
            <a:off x="5316082" y="3933909"/>
            <a:ext cx="1080120" cy="498894"/>
          </a:xfrm>
          <a:prstGeom prst="curvedUp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Curved Up Arrow 20"/>
          <p:cNvSpPr/>
          <p:nvPr/>
        </p:nvSpPr>
        <p:spPr>
          <a:xfrm>
            <a:off x="6624954" y="3933909"/>
            <a:ext cx="1080120" cy="498894"/>
          </a:xfrm>
          <a:prstGeom prst="curvedUp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755576" y="5459955"/>
            <a:ext cx="7992888" cy="84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4000" kern="0" dirty="0" smtClean="0"/>
              <a:t>The rule is y = 4x – 3</a:t>
            </a:r>
            <a:endParaRPr lang="en-NZ" sz="4000" kern="0" dirty="0"/>
          </a:p>
        </p:txBody>
      </p:sp>
    </p:spTree>
    <p:extLst>
      <p:ext uri="{BB962C8B-B14F-4D97-AF65-F5344CB8AC3E}">
        <p14:creationId xmlns:p14="http://schemas.microsoft.com/office/powerpoint/2010/main" val="311250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Quadratic Sequences</a:t>
            </a:r>
            <a:endParaRPr lang="en-NZ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7686911"/>
              </p:ext>
            </p:extLst>
          </p:nvPr>
        </p:nvGraphicFramePr>
        <p:xfrm>
          <a:off x="755650" y="2339204"/>
          <a:ext cx="7704138" cy="1574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4023">
                  <a:extLst>
                    <a:ext uri="{9D8B030D-6E8A-4147-A177-3AD203B41FA5}">
                      <a16:colId xmlns:a16="http://schemas.microsoft.com/office/drawing/2014/main" val="1040198754"/>
                    </a:ext>
                  </a:extLst>
                </a:gridCol>
                <a:gridCol w="1284023">
                  <a:extLst>
                    <a:ext uri="{9D8B030D-6E8A-4147-A177-3AD203B41FA5}">
                      <a16:colId xmlns:a16="http://schemas.microsoft.com/office/drawing/2014/main" val="2084176701"/>
                    </a:ext>
                  </a:extLst>
                </a:gridCol>
                <a:gridCol w="1284023">
                  <a:extLst>
                    <a:ext uri="{9D8B030D-6E8A-4147-A177-3AD203B41FA5}">
                      <a16:colId xmlns:a16="http://schemas.microsoft.com/office/drawing/2014/main" val="1163374225"/>
                    </a:ext>
                  </a:extLst>
                </a:gridCol>
                <a:gridCol w="1284023">
                  <a:extLst>
                    <a:ext uri="{9D8B030D-6E8A-4147-A177-3AD203B41FA5}">
                      <a16:colId xmlns:a16="http://schemas.microsoft.com/office/drawing/2014/main" val="3006944646"/>
                    </a:ext>
                  </a:extLst>
                </a:gridCol>
                <a:gridCol w="1284023">
                  <a:extLst>
                    <a:ext uri="{9D8B030D-6E8A-4147-A177-3AD203B41FA5}">
                      <a16:colId xmlns:a16="http://schemas.microsoft.com/office/drawing/2014/main" val="3857652619"/>
                    </a:ext>
                  </a:extLst>
                </a:gridCol>
                <a:gridCol w="1284023">
                  <a:extLst>
                    <a:ext uri="{9D8B030D-6E8A-4147-A177-3AD203B41FA5}">
                      <a16:colId xmlns:a16="http://schemas.microsoft.com/office/drawing/2014/main" val="1931259118"/>
                    </a:ext>
                  </a:extLst>
                </a:gridCol>
              </a:tblGrid>
              <a:tr h="873772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NZ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7969348"/>
                  </a:ext>
                </a:extLst>
              </a:tr>
              <a:tr h="691364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y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2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5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10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17</a:t>
                      </a:r>
                      <a:endParaRPr lang="en-NZ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26</a:t>
                      </a:r>
                      <a:endParaRPr lang="en-NZ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7494085"/>
                  </a:ext>
                </a:extLst>
              </a:tr>
            </a:tbl>
          </a:graphicData>
        </a:graphic>
      </p:graphicFrame>
      <p:pic>
        <p:nvPicPr>
          <p:cNvPr id="6" name="Picture 5" descr="NZ C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1494" y="0"/>
            <a:ext cx="1952506" cy="692696"/>
          </a:xfrm>
          <a:prstGeom prst="rect">
            <a:avLst/>
          </a:prstGeom>
        </p:spPr>
      </p:pic>
      <p:sp>
        <p:nvSpPr>
          <p:cNvPr id="7" name="Curved Up Arrow 6"/>
          <p:cNvSpPr/>
          <p:nvPr/>
        </p:nvSpPr>
        <p:spPr>
          <a:xfrm>
            <a:off x="2771800" y="3933909"/>
            <a:ext cx="1080120" cy="498894"/>
          </a:xfrm>
          <a:prstGeom prst="curvedUp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755576" y="4883891"/>
            <a:ext cx="7992888" cy="1248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The difference is not the same.</a:t>
            </a:r>
          </a:p>
          <a:p>
            <a:r>
              <a:rPr lang="en-US" kern="0" dirty="0" smtClean="0"/>
              <a:t>What can we do?</a:t>
            </a:r>
            <a:endParaRPr lang="en-NZ" kern="0" dirty="0"/>
          </a:p>
        </p:txBody>
      </p:sp>
      <p:sp>
        <p:nvSpPr>
          <p:cNvPr id="11" name="TextBox 10"/>
          <p:cNvSpPr txBox="1"/>
          <p:nvPr/>
        </p:nvSpPr>
        <p:spPr>
          <a:xfrm>
            <a:off x="2843808" y="436288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3</a:t>
            </a:r>
            <a:endParaRPr lang="en-GB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067944" y="436288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40086" y="436288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88224" y="436288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9</a:t>
            </a:r>
          </a:p>
        </p:txBody>
      </p:sp>
      <p:sp>
        <p:nvSpPr>
          <p:cNvPr id="16" name="Curved Up Arrow 15"/>
          <p:cNvSpPr/>
          <p:nvPr/>
        </p:nvSpPr>
        <p:spPr>
          <a:xfrm>
            <a:off x="4091946" y="3933909"/>
            <a:ext cx="1080120" cy="498894"/>
          </a:xfrm>
          <a:prstGeom prst="curvedUp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Curved Up Arrow 16"/>
          <p:cNvSpPr/>
          <p:nvPr/>
        </p:nvSpPr>
        <p:spPr>
          <a:xfrm>
            <a:off x="5316082" y="3933909"/>
            <a:ext cx="1080120" cy="498894"/>
          </a:xfrm>
          <a:prstGeom prst="curvedUp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Curved Up Arrow 17"/>
          <p:cNvSpPr/>
          <p:nvPr/>
        </p:nvSpPr>
        <p:spPr>
          <a:xfrm>
            <a:off x="6624954" y="3933909"/>
            <a:ext cx="1080120" cy="498894"/>
          </a:xfrm>
          <a:prstGeom prst="curvedUp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5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</p:bldLst>
  </p:timing>
</p:sld>
</file>

<file path=ppt/theme/theme1.xml><?xml version="1.0" encoding="utf-8"?>
<a:theme xmlns:a="http://schemas.openxmlformats.org/drawingml/2006/main" name="Theme1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540</TotalTime>
  <Words>1193</Words>
  <Application>Microsoft Office PowerPoint</Application>
  <PresentationFormat>On-screen Show (4:3)</PresentationFormat>
  <Paragraphs>620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Calibri</vt:lpstr>
      <vt:lpstr>Tahoma</vt:lpstr>
      <vt:lpstr>Wingdings</vt:lpstr>
      <vt:lpstr>Theme1</vt:lpstr>
      <vt:lpstr>Linear Sequences – Recap 1</vt:lpstr>
      <vt:lpstr>Linear Sequences – Recap 1</vt:lpstr>
      <vt:lpstr>Linear Sequences – Recap 2</vt:lpstr>
      <vt:lpstr>Linear Sequences – Recap 2</vt:lpstr>
      <vt:lpstr>Linear Sequences – Recap 3</vt:lpstr>
      <vt:lpstr>Linear Sequences – Recap 3</vt:lpstr>
      <vt:lpstr>Linear Sequences – Recap 4</vt:lpstr>
      <vt:lpstr>Linear Sequences – Recap 4</vt:lpstr>
      <vt:lpstr>Quadratic Sequences</vt:lpstr>
      <vt:lpstr>Quadratic Sequences</vt:lpstr>
      <vt:lpstr>Quadratic Sequences</vt:lpstr>
      <vt:lpstr>The Rule is Found</vt:lpstr>
      <vt:lpstr>What is The Rule?</vt:lpstr>
      <vt:lpstr>The Differences are Found</vt:lpstr>
      <vt:lpstr>The Rule is Found</vt:lpstr>
      <vt:lpstr>What is The Rule?</vt:lpstr>
      <vt:lpstr>The Differences are Found</vt:lpstr>
      <vt:lpstr>The Rule is Found</vt:lpstr>
      <vt:lpstr>What is The Rule?</vt:lpstr>
      <vt:lpstr>The Differences are Found</vt:lpstr>
      <vt:lpstr>The Rule is Found</vt:lpstr>
      <vt:lpstr>What is The Rule?</vt:lpstr>
      <vt:lpstr>The Differences are Found</vt:lpstr>
      <vt:lpstr>The Rule is Found</vt:lpstr>
      <vt:lpstr>Find The Rule - Excellence</vt:lpstr>
      <vt:lpstr>The Differences are Found</vt:lpstr>
      <vt:lpstr>The Rule is Found</vt:lpstr>
      <vt:lpstr>The Rule is Found</vt:lpstr>
      <vt:lpstr>Exercises</vt:lpstr>
      <vt:lpstr>Exercises</vt:lpstr>
    </vt:vector>
  </TitlesOfParts>
  <Company>Mahobe Resources (NZ)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Encoded Messages</dc:title>
  <dc:creator>The New Zealand Centre of Mathematics;Kim Freeman</dc:creator>
  <dc:description>We welcome your feedback at www.mathscentre.co.nz</dc:description>
  <cp:lastModifiedBy>Graeme Holden</cp:lastModifiedBy>
  <cp:revision>77</cp:revision>
  <dcterms:created xsi:type="dcterms:W3CDTF">2011-07-06T03:18:04Z</dcterms:created>
  <dcterms:modified xsi:type="dcterms:W3CDTF">2020-08-19T00:36:00Z</dcterms:modified>
</cp:coreProperties>
</file>